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95" r:id="rId2"/>
    <p:sldId id="257" r:id="rId3"/>
    <p:sldId id="296" r:id="rId4"/>
    <p:sldId id="258" r:id="rId5"/>
    <p:sldId id="275" r:id="rId6"/>
    <p:sldId id="313" r:id="rId7"/>
    <p:sldId id="319" r:id="rId8"/>
    <p:sldId id="276" r:id="rId9"/>
    <p:sldId id="286" r:id="rId10"/>
    <p:sldId id="315" r:id="rId11"/>
    <p:sldId id="316" r:id="rId12"/>
    <p:sldId id="317" r:id="rId13"/>
    <p:sldId id="318" r:id="rId14"/>
    <p:sldId id="277" r:id="rId15"/>
    <p:sldId id="297" r:id="rId16"/>
    <p:sldId id="298" r:id="rId17"/>
    <p:sldId id="306" r:id="rId18"/>
    <p:sldId id="308" r:id="rId19"/>
    <p:sldId id="314" r:id="rId20"/>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4660"/>
  </p:normalViewPr>
  <p:slideViewPr>
    <p:cSldViewPr showGuides="1">
      <p:cViewPr varScale="1">
        <p:scale>
          <a:sx n="69" d="100"/>
          <a:sy n="69" d="100"/>
        </p:scale>
        <p:origin x="131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76B69746-719A-4F0D-B3DD-A19C9F18A388}" type="datetimeFigureOut">
              <a:rPr kumimoji="0" lang="vi-VN"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10/08/2021</a:t>
            </a:fld>
            <a:endParaRPr kumimoji="0" lang="vi-VN"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vi-VN"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vi-VN"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a:buNone/>
            </a:pPr>
            <a:fld id="{9A0DB2DC-4C9A-4742-B13C-FB6460FD3503}" type="slidenum">
              <a:rPr lang="vi-VN" altLang="x-none" sz="1200" dirty="0"/>
              <a:t>‹#›</a:t>
            </a:fld>
            <a:endParaRPr lang="vi-VN" altLang="x-none"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a:solidFill>
              <a:srgbClr val="000000">
                <a:alpha val="100000"/>
              </a:srgbClr>
            </a:solidFill>
            <a:miter lim="800000"/>
          </a:ln>
        </p:spPr>
      </p:sp>
      <p:sp>
        <p:nvSpPr>
          <p:cNvPr id="32771"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277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4</a:t>
            </a:fld>
            <a:endParaRPr lang="vi-VN" altLang="x-none"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a:solidFill>
              <a:srgbClr val="000000">
                <a:alpha val="100000"/>
              </a:srgbClr>
            </a:solidFill>
            <a:miter lim="800000"/>
          </a:ln>
        </p:spPr>
      </p:sp>
      <p:sp>
        <p:nvSpPr>
          <p:cNvPr id="36867"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686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15</a:t>
            </a:fld>
            <a:endParaRPr lang="vi-VN" altLang="x-none"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a:solidFill>
              <a:srgbClr val="000000">
                <a:alpha val="100000"/>
              </a:srgbClr>
            </a:solidFill>
            <a:miter lim="800000"/>
          </a:ln>
        </p:spPr>
      </p:sp>
      <p:sp>
        <p:nvSpPr>
          <p:cNvPr id="37891"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789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16</a:t>
            </a:fld>
            <a:endParaRPr lang="vi-VN" altLang="x-none"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a:solidFill>
              <a:srgbClr val="000000">
                <a:alpha val="100000"/>
              </a:srgbClr>
            </a:solidFill>
            <a:miter lim="800000"/>
          </a:ln>
        </p:spPr>
      </p:sp>
      <p:sp>
        <p:nvSpPr>
          <p:cNvPr id="38915"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891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17</a:t>
            </a:fld>
            <a:endParaRPr lang="vi-VN" altLang="x-none"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a:solidFill>
              <a:srgbClr val="000000">
                <a:alpha val="100000"/>
              </a:srgbClr>
            </a:solidFill>
            <a:miter lim="800000"/>
          </a:ln>
        </p:spPr>
      </p:sp>
      <p:sp>
        <p:nvSpPr>
          <p:cNvPr id="33795"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379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7</a:t>
            </a:fld>
            <a:endParaRPr lang="vi-VN" altLang="x-none" sz="1200" dirty="0"/>
          </a:p>
        </p:txBody>
      </p:sp>
    </p:spTree>
    <p:extLst>
      <p:ext uri="{BB962C8B-B14F-4D97-AF65-F5344CB8AC3E}">
        <p14:creationId xmlns:p14="http://schemas.microsoft.com/office/powerpoint/2010/main" val="567865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a:solidFill>
              <a:srgbClr val="000000">
                <a:alpha val="100000"/>
              </a:srgbClr>
            </a:solidFill>
            <a:miter lim="800000"/>
          </a:ln>
        </p:spPr>
      </p:sp>
      <p:sp>
        <p:nvSpPr>
          <p:cNvPr id="33795"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379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8</a:t>
            </a:fld>
            <a:endParaRPr lang="vi-VN" altLang="x-none"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9</a:t>
            </a:fld>
            <a:endParaRPr lang="vi-VN" altLang="x-none"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10</a:t>
            </a:fld>
            <a:endParaRPr lang="vi-VN" altLang="x-none" sz="1200" dirty="0"/>
          </a:p>
        </p:txBody>
      </p:sp>
    </p:spTree>
    <p:extLst>
      <p:ext uri="{BB962C8B-B14F-4D97-AF65-F5344CB8AC3E}">
        <p14:creationId xmlns:p14="http://schemas.microsoft.com/office/powerpoint/2010/main" val="4231128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11</a:t>
            </a:fld>
            <a:endParaRPr lang="vi-VN" altLang="x-none" sz="1200" dirty="0"/>
          </a:p>
        </p:txBody>
      </p:sp>
    </p:spTree>
    <p:extLst>
      <p:ext uri="{BB962C8B-B14F-4D97-AF65-F5344CB8AC3E}">
        <p14:creationId xmlns:p14="http://schemas.microsoft.com/office/powerpoint/2010/main" val="650098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12</a:t>
            </a:fld>
            <a:endParaRPr lang="vi-VN" altLang="x-none" sz="1200" dirty="0"/>
          </a:p>
        </p:txBody>
      </p:sp>
    </p:spTree>
    <p:extLst>
      <p:ext uri="{BB962C8B-B14F-4D97-AF65-F5344CB8AC3E}">
        <p14:creationId xmlns:p14="http://schemas.microsoft.com/office/powerpoint/2010/main" val="801720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a:solidFill>
              <a:srgbClr val="000000">
                <a:alpha val="100000"/>
              </a:srgbClr>
            </a:solidFill>
            <a:miter lim="800000"/>
          </a:ln>
        </p:spPr>
      </p:sp>
      <p:sp>
        <p:nvSpPr>
          <p:cNvPr id="35843"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58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13</a:t>
            </a:fld>
            <a:endParaRPr lang="vi-VN" altLang="x-none" sz="1200" dirty="0"/>
          </a:p>
        </p:txBody>
      </p:sp>
    </p:spTree>
    <p:extLst>
      <p:ext uri="{BB962C8B-B14F-4D97-AF65-F5344CB8AC3E}">
        <p14:creationId xmlns:p14="http://schemas.microsoft.com/office/powerpoint/2010/main" val="3364998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a:solidFill>
              <a:srgbClr val="000000">
                <a:alpha val="100000"/>
              </a:srgbClr>
            </a:solidFill>
            <a:miter lim="800000"/>
          </a:ln>
        </p:spPr>
      </p:sp>
      <p:sp>
        <p:nvSpPr>
          <p:cNvPr id="35843"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58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14</a:t>
            </a:fld>
            <a:endParaRPr lang="vi-VN" altLang="x-none"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3" name="Rectangle 2"/>
          <p:cNvSpPr>
            <a:spLocks noChangeArrowheads="1"/>
          </p:cNvSpPr>
          <p:nvPr/>
        </p:nvSpPr>
        <p:spPr bwMode="auto">
          <a:xfrm>
            <a:off x="381000" y="990600"/>
            <a:ext cx="76200" cy="5105400"/>
          </a:xfrm>
          <a:prstGeom prst="rect">
            <a:avLst/>
          </a:prstGeom>
          <a:solidFill>
            <a:schemeClr val="bg2"/>
          </a:solidFill>
          <a:ln w="12700">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nvGrpSpPr>
          <p:cNvPr id="2051" name="Group 8"/>
          <p:cNvGrpSpPr/>
          <p:nvPr/>
        </p:nvGrpSpPr>
        <p:grpSpPr>
          <a:xfrm>
            <a:off x="381000" y="304800"/>
            <a:ext cx="8391525" cy="5791200"/>
            <a:chOff x="240" y="192"/>
            <a:chExt cx="5286" cy="3648"/>
          </a:xfrm>
        </p:grpSpPr>
        <p:sp>
          <p:nvSpPr>
            <p:cNvPr id="2057" name="Rectangle 9"/>
            <p:cNvSpPr/>
            <p:nvPr/>
          </p:nvSpPr>
          <p:spPr>
            <a:xfrm flipV="1">
              <a:off x="5236" y="192"/>
              <a:ext cx="288" cy="288"/>
            </a:xfrm>
            <a:prstGeom prst="rect">
              <a:avLst/>
            </a:prstGeom>
            <a:solidFill>
              <a:schemeClr val="bg2"/>
            </a:solidFill>
            <a:ln w="12700" cap="flat" cmpd="sng">
              <a:solidFill>
                <a:schemeClr val="tx1"/>
              </a:solidFill>
              <a:prstDash val="solid"/>
              <a:miter/>
              <a:headEnd type="none" w="med" len="med"/>
              <a:tailEnd type="none" w="med" len="med"/>
            </a:ln>
          </p:spPr>
          <p:txBody>
            <a:bodyPr rot="10800000" wrap="none" anchor="ctr"/>
            <a:lstStyle/>
            <a:p>
              <a:pPr lvl="0" algn="ctr" eaLnBrk="1" hangingPunct="1">
                <a:buNone/>
              </a:pPr>
              <a:endParaRPr sz="2400" dirty="0">
                <a:latin typeface="Times New Roman" panose="02020603050405020304" pitchFamily="18" charset="0"/>
              </a:endParaRPr>
            </a:p>
          </p:txBody>
        </p:sp>
        <p:sp>
          <p:nvSpPr>
            <p:cNvPr id="16"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059" name="Rectangle 11"/>
            <p:cNvSpPr/>
            <p:nvPr/>
          </p:nvSpPr>
          <p:spPr>
            <a:xfrm flipV="1">
              <a:off x="240" y="480"/>
              <a:ext cx="5004" cy="144"/>
            </a:xfrm>
            <a:prstGeom prst="rect">
              <a:avLst/>
            </a:prstGeom>
            <a:solidFill>
              <a:schemeClr val="bg2"/>
            </a:solidFill>
            <a:ln w="12700" cap="flat" cmpd="sng">
              <a:solidFill>
                <a:schemeClr val="tx1"/>
              </a:solidFill>
              <a:prstDash val="solid"/>
              <a:miter/>
              <a:headEnd type="none" w="med" len="med"/>
              <a:tailEnd type="none" w="med" len="med"/>
            </a:ln>
          </p:spPr>
          <p:txBody>
            <a:bodyPr rot="10800000" wrap="none" anchor="ctr"/>
            <a:lstStyle/>
            <a:p>
              <a:pPr lvl="0" algn="ctr" eaLnBrk="1" hangingPunct="1">
                <a:buNone/>
              </a:pPr>
              <a:endParaRPr sz="2400" dirty="0">
                <a:latin typeface="Times New Roman" panose="02020603050405020304" pitchFamily="18" charset="0"/>
              </a:endParaRPr>
            </a:p>
          </p:txBody>
        </p:sp>
        <p:sp>
          <p:nvSpPr>
            <p:cNvPr id="18"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9" name="Line 13"/>
            <p:cNvSpPr>
              <a:spLocks noChangeShapeType="1"/>
            </p:cNvSpPr>
            <p:nvPr/>
          </p:nvSpPr>
          <p:spPr bwMode="auto">
            <a:xfrm flipH="1">
              <a:off x="480" y="2256"/>
              <a:ext cx="4848" cy="0"/>
            </a:xfrm>
            <a:prstGeom prst="line">
              <a:avLst/>
            </a:prstGeom>
            <a:noFill/>
            <a:ln w="12700">
              <a:solidFill>
                <a:schemeClr val="tx1"/>
              </a:solid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0" name="Rectangle 14"/>
            <p:cNvSpPr>
              <a:spLocks noChangeArrowheads="1"/>
            </p:cNvSpPr>
            <p:nvPr/>
          </p:nvSpPr>
          <p:spPr bwMode="auto">
            <a:xfrm>
              <a:off x="240" y="192"/>
              <a:ext cx="5286" cy="3648"/>
            </a:xfrm>
            <a:prstGeom prst="rect">
              <a:avLst/>
            </a:prstGeom>
            <a:noFill/>
            <a:ln w="12700">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sp>
        <p:nvSpPr>
          <p:cNvPr id="31747" name="Rectangle 3"/>
          <p:cNvSpPr>
            <a:spLocks noGrp="1" noChangeArrowheads="1"/>
          </p:cNvSpPr>
          <p:nvPr>
            <p:ph type="ctrTitle"/>
          </p:nvPr>
        </p:nvSpPr>
        <p:spPr>
          <a:xfrm>
            <a:off x="762000" y="1371600"/>
            <a:ext cx="7696200" cy="2057400"/>
          </a:xfrm>
        </p:spPr>
        <p:txBody>
          <a:bodyPr/>
          <a:lstStyle>
            <a:lvl1pPr>
              <a:defRPr sz="5400"/>
            </a:lvl1pPr>
          </a:lstStyle>
          <a:p>
            <a:r>
              <a:rPr lang="en-US"/>
              <a:t>Click to edit Master title style</a:t>
            </a:r>
          </a:p>
        </p:txBody>
      </p:sp>
      <p:sp>
        <p:nvSpPr>
          <p:cNvPr id="31748" name="Rectangle 4"/>
          <p:cNvSpPr>
            <a:spLocks noGrp="1" noChangeArrowheads="1"/>
          </p:cNvSpPr>
          <p:nvPr>
            <p:ph type="subTitle" idx="1"/>
          </p:nvPr>
        </p:nvSpPr>
        <p:spPr>
          <a:xfrm>
            <a:off x="762000" y="3765550"/>
            <a:ext cx="7696200" cy="2057400"/>
          </a:xfrm>
        </p:spPr>
        <p:txBody>
          <a:bodyPr/>
          <a:lstStyle>
            <a:lvl1pPr marL="0" indent="0">
              <a:buFont typeface="Wingdings" panose="05000000000000000000" pitchFamily="2" charset="2"/>
              <a:buNone/>
              <a:defRPr sz="2800">
                <a:latin typeface="Arial" panose="020B0604020202020204" pitchFamily="34" charset="0"/>
              </a:defRPr>
            </a:lvl1pPr>
          </a:lstStyle>
          <a:p>
            <a:r>
              <a:rPr lang="en-US"/>
              <a:t>Click to edit Master subtitle style</a:t>
            </a:r>
          </a:p>
        </p:txBody>
      </p:sp>
      <p:sp>
        <p:nvSpPr>
          <p:cNvPr id="21" name="Rectangle 5"/>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2" name="Rectangle 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3" name="Rectangle 7"/>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b="1" dirty="0">
                <a:latin typeface="Arial" panose="020B0604020202020204" pitchFamily="34" charset="0"/>
              </a:rPr>
              <a:t>‹#›</a:t>
            </a:fld>
            <a:endParaRPr lang="en-US" b="1" dirty="0">
              <a:latin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bg2"/>
              </a:buClr>
              <a:buSzPct val="70000"/>
              <a:buFont typeface="Wingdings" panose="05000000000000000000" pitchFamily="2" charset="2"/>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533400"/>
            <a:ext cx="8229600" cy="1143000"/>
          </a:xfrm>
          <a:prstGeom prst="rect">
            <a:avLst/>
          </a:prstGeom>
          <a:noFill/>
          <a:ln w="9525">
            <a:noFill/>
          </a:ln>
        </p:spPr>
        <p:txBody>
          <a:bodyPr anchor="b"/>
          <a:lstStyle/>
          <a:p>
            <a:pPr lvl="0"/>
            <a:r>
              <a:rPr dirty="0"/>
              <a:t>Click to edit Master title style</a:t>
            </a:r>
          </a:p>
        </p:txBody>
      </p:sp>
      <p:sp>
        <p:nvSpPr>
          <p:cNvPr id="1027" name="Rectangle 3"/>
          <p:cNvSpPr>
            <a:spLocks noGrp="1"/>
          </p:cNvSpPr>
          <p:nvPr>
            <p:ph type="body" idx="1"/>
          </p:nvPr>
        </p:nvSpPr>
        <p:spPr>
          <a:xfrm>
            <a:off x="457200" y="1828800"/>
            <a:ext cx="8229600" cy="4302125"/>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30724" name="Rectangle 4"/>
          <p:cNvSpPr>
            <a:spLocks noGrp="1" noChangeArrowheads="1"/>
          </p:cNvSpPr>
          <p:nvPr>
            <p:ph type="dt" sz="half" idx="2"/>
          </p:nvPr>
        </p:nvSpPr>
        <p:spPr bwMode="auto">
          <a:xfrm>
            <a:off x="457200" y="6248400"/>
            <a:ext cx="16764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25"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0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26" name="Rectangle 6"/>
          <p:cNvSpPr>
            <a:spLocks noGrp="1" noChangeArrowheads="1"/>
          </p:cNvSpPr>
          <p:nvPr>
            <p:ph type="sldNum" sz="quarter" idx="4"/>
          </p:nvPr>
        </p:nvSpPr>
        <p:spPr bwMode="auto">
          <a:xfrm>
            <a:off x="6781800" y="6248400"/>
            <a:ext cx="1905000" cy="457200"/>
          </a:xfrm>
          <a:prstGeom prst="rect">
            <a:avLst/>
          </a:prstGeom>
          <a:noFill/>
          <a:ln w="9525">
            <a:noFill/>
            <a:miter lim="800000"/>
          </a:ln>
          <a:effectLst/>
        </p:spPr>
        <p:txBody>
          <a:bodyPr vert="horz" wrap="square" lIns="91440" tIns="45720" rIns="91440" bIns="45720" numCol="1" anchor="t" anchorCtr="0" compatLnSpc="1"/>
          <a:lstStyle>
            <a:lvl1pPr algn="r">
              <a:defRPr sz="1000">
                <a:latin typeface="Arial" panose="020B0604020202020204" pitchFamily="34" charset="0"/>
              </a:defRPr>
            </a:lvl1p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grpSp>
        <p:nvGrpSpPr>
          <p:cNvPr id="1031" name="Group 7"/>
          <p:cNvGrpSpPr/>
          <p:nvPr/>
        </p:nvGrpSpPr>
        <p:grpSpPr>
          <a:xfrm>
            <a:off x="279400" y="152400"/>
            <a:ext cx="8686800" cy="1600200"/>
            <a:chOff x="176" y="96"/>
            <a:chExt cx="5472" cy="1008"/>
          </a:xfrm>
        </p:grpSpPr>
        <p:sp>
          <p:nvSpPr>
            <p:cNvPr id="30728" name="Line 8"/>
            <p:cNvSpPr>
              <a:spLocks noChangeShapeType="1"/>
            </p:cNvSpPr>
            <p:nvPr/>
          </p:nvSpPr>
          <p:spPr bwMode="auto">
            <a:xfrm flipH="1">
              <a:off x="288" y="1104"/>
              <a:ext cx="5232" cy="0"/>
            </a:xfrm>
            <a:prstGeom prst="line">
              <a:avLst/>
            </a:prstGeom>
            <a:noFill/>
            <a:ln w="12700">
              <a:solidFill>
                <a:schemeClr val="tx1"/>
              </a:solid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0729"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0730"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0731"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0732"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anose="02020603050405020304" pitchFamily="18" charset="0"/>
        </a:defRPr>
      </a:lvl2pPr>
      <a:lvl3pPr algn="l" rtl="0" eaLnBrk="0" fontAlgn="base" hangingPunct="0">
        <a:spcBef>
          <a:spcPct val="0"/>
        </a:spcBef>
        <a:spcAft>
          <a:spcPct val="0"/>
        </a:spcAft>
        <a:defRPr sz="4400">
          <a:solidFill>
            <a:schemeClr val="tx2"/>
          </a:solidFill>
          <a:latin typeface="Times New Roman" panose="02020603050405020304" pitchFamily="18" charset="0"/>
        </a:defRPr>
      </a:lvl3pPr>
      <a:lvl4pPr algn="l" rtl="0" eaLnBrk="0" fontAlgn="base" hangingPunct="0">
        <a:spcBef>
          <a:spcPct val="0"/>
        </a:spcBef>
        <a:spcAft>
          <a:spcPct val="0"/>
        </a:spcAft>
        <a:defRPr sz="4400">
          <a:solidFill>
            <a:schemeClr val="tx2"/>
          </a:solidFill>
          <a:latin typeface="Times New Roman" panose="02020603050405020304" pitchFamily="18" charset="0"/>
        </a:defRPr>
      </a:lvl4pPr>
      <a:lvl5pPr algn="l" rtl="0" eaLnBrk="0" fontAlgn="base" hangingPunct="0">
        <a:spcBef>
          <a:spcPct val="0"/>
        </a:spcBef>
        <a:spcAft>
          <a:spcPct val="0"/>
        </a:spcAft>
        <a:defRPr sz="4400">
          <a:solidFill>
            <a:schemeClr val="tx2"/>
          </a:solidFill>
          <a:latin typeface="Times New Roman" panose="02020603050405020304" pitchFamily="18" charset="0"/>
        </a:defRPr>
      </a:lvl5pPr>
      <a:lvl6pPr marL="457200" algn="l" rtl="0" fontAlgn="base">
        <a:spcBef>
          <a:spcPct val="0"/>
        </a:spcBef>
        <a:spcAft>
          <a:spcPct val="0"/>
        </a:spcAft>
        <a:defRPr sz="4400">
          <a:solidFill>
            <a:schemeClr val="tx2"/>
          </a:solidFill>
          <a:latin typeface="Times New Roman" panose="02020603050405020304" pitchFamily="18" charset="0"/>
        </a:defRPr>
      </a:lvl6pPr>
      <a:lvl7pPr marL="914400" algn="l" rtl="0" fontAlgn="base">
        <a:spcBef>
          <a:spcPct val="0"/>
        </a:spcBef>
        <a:spcAft>
          <a:spcPct val="0"/>
        </a:spcAft>
        <a:defRPr sz="4400">
          <a:solidFill>
            <a:schemeClr val="tx2"/>
          </a:solidFill>
          <a:latin typeface="Times New Roman" panose="02020603050405020304" pitchFamily="18" charset="0"/>
        </a:defRPr>
      </a:lvl7pPr>
      <a:lvl8pPr marL="1371600" algn="l" rtl="0" fontAlgn="base">
        <a:spcBef>
          <a:spcPct val="0"/>
        </a:spcBef>
        <a:spcAft>
          <a:spcPct val="0"/>
        </a:spcAft>
        <a:defRPr sz="4400">
          <a:solidFill>
            <a:schemeClr val="tx2"/>
          </a:solidFill>
          <a:latin typeface="Times New Roman" panose="02020603050405020304" pitchFamily="18" charset="0"/>
        </a:defRPr>
      </a:lvl8pPr>
      <a:lvl9pPr marL="1828800" algn="l" rtl="0" fontAlgn="base">
        <a:spcBef>
          <a:spcPct val="0"/>
        </a:spcBef>
        <a:spcAft>
          <a:spcPct val="0"/>
        </a:spcAft>
        <a:defRPr sz="4400">
          <a:solidFill>
            <a:schemeClr val="tx2"/>
          </a:solidFill>
          <a:latin typeface="Times New Roman" panose="02020603050405020304" pitchFamily="18" charset="0"/>
        </a:defRPr>
      </a:lvl9pPr>
    </p:titleStyle>
    <p:bodyStyle>
      <a:lvl1pPr marL="469900" indent="-469900" algn="l" rtl="0" eaLnBrk="0" fontAlgn="base" hangingPunct="0">
        <a:spcBef>
          <a:spcPct val="20000"/>
        </a:spcBef>
        <a:spcAft>
          <a:spcPct val="0"/>
        </a:spcAft>
        <a:buClr>
          <a:schemeClr val="bg2"/>
        </a:buClr>
        <a:buSzPct val="70000"/>
        <a:buFont typeface="Wingdings" panose="05000000000000000000" pitchFamily="2" charset="2"/>
        <a:buChar char="o"/>
        <a:defRPr sz="3200">
          <a:solidFill>
            <a:schemeClr val="tx1"/>
          </a:solidFill>
          <a:latin typeface="+mn-lt"/>
          <a:ea typeface="+mn-ea"/>
          <a:cs typeface="+mn-cs"/>
        </a:defRPr>
      </a:lvl1pPr>
      <a:lvl2pPr marL="908050" indent="-436880" algn="l" rtl="0" eaLnBrk="0" fontAlgn="base" hangingPunct="0">
        <a:spcBef>
          <a:spcPct val="20000"/>
        </a:spcBef>
        <a:spcAft>
          <a:spcPct val="0"/>
        </a:spcAft>
        <a:buClr>
          <a:schemeClr val="accent2"/>
        </a:buClr>
        <a:buSzPct val="75000"/>
        <a:buFont typeface="Wingdings" panose="05000000000000000000" pitchFamily="2" charset="2"/>
        <a:buChar char="n"/>
        <a:defRPr sz="2800">
          <a:solidFill>
            <a:schemeClr val="tx1"/>
          </a:solidFill>
          <a:latin typeface="+mn-lt"/>
        </a:defRPr>
      </a:lvl2pPr>
      <a:lvl3pPr marL="1377950" indent="-468630" algn="l" rtl="0" eaLnBrk="0" fontAlgn="base" hangingPunct="0">
        <a:spcBef>
          <a:spcPct val="20000"/>
        </a:spcBef>
        <a:spcAft>
          <a:spcPct val="0"/>
        </a:spcAft>
        <a:buClr>
          <a:schemeClr val="bg2"/>
        </a:buClr>
        <a:buSzPct val="65000"/>
        <a:buFont typeface="Wingdings" panose="05000000000000000000" pitchFamily="2" charset="2"/>
        <a:buChar char="o"/>
        <a:defRPr sz="2400">
          <a:solidFill>
            <a:schemeClr val="tx1"/>
          </a:solidFill>
          <a:latin typeface="+mn-lt"/>
        </a:defRPr>
      </a:lvl3pPr>
      <a:lvl4pPr marL="1827530" indent="-438150" algn="l" rtl="0" eaLnBrk="0" fontAlgn="base" hangingPunct="0">
        <a:spcBef>
          <a:spcPct val="20000"/>
        </a:spcBef>
        <a:spcAft>
          <a:spcPct val="0"/>
        </a:spcAft>
        <a:buClr>
          <a:schemeClr val="accent2"/>
        </a:buClr>
        <a:buSzPct val="75000"/>
        <a:buFont typeface="Wingdings" panose="05000000000000000000" pitchFamily="2" charset="2"/>
        <a:buChar char="n"/>
        <a:defRPr sz="2000">
          <a:solidFill>
            <a:schemeClr val="tx1"/>
          </a:solidFill>
          <a:latin typeface="+mn-lt"/>
        </a:defRPr>
      </a:lvl4pPr>
      <a:lvl5pPr marL="2297430" indent="-468630" algn="l" rtl="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5pPr>
      <a:lvl6pPr marL="2754630" indent="-468630" algn="l" rtl="0" fontAlgn="base">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6pPr>
      <a:lvl7pPr marL="3211830" indent="-468630" algn="l" rtl="0" fontAlgn="base">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7pPr>
      <a:lvl8pPr marL="3669030" indent="-468630" algn="l" rtl="0" fontAlgn="base">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8pPr>
      <a:lvl9pPr marL="4126230" indent="-468630" algn="l" rtl="0" fontAlgn="base">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7842;nh%20TL%20gi&#225;o%20vi&#234;n.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idx="1"/>
          </p:nvPr>
        </p:nvSpPr>
        <p:spPr>
          <a:xfrm>
            <a:off x="304800" y="1676400"/>
            <a:ext cx="8610600" cy="4530725"/>
          </a:xfrm>
          <a:ln/>
        </p:spPr>
        <p:txBody>
          <a:bodyPr vert="horz" wrap="square" lIns="91440" tIns="45720" rIns="91440" bIns="45720" anchor="t"/>
          <a:lstStyle/>
          <a:p>
            <a:pPr algn="ctr" eaLnBrk="1" hangingPunct="1">
              <a:buNone/>
            </a:pPr>
            <a:endParaRPr lang="en-US" sz="2800" b="1" dirty="0" smtClean="0"/>
          </a:p>
          <a:p>
            <a:pPr algn="ctr" eaLnBrk="1" hangingPunct="1">
              <a:buNone/>
            </a:pPr>
            <a:r>
              <a:rPr lang="vi-VN" sz="2800" b="1" dirty="0" smtClean="0"/>
              <a:t>HƯỚNG </a:t>
            </a:r>
            <a:r>
              <a:rPr lang="vi-VN" sz="2800" b="1" dirty="0"/>
              <a:t>DẪN TÍCH HỢP NỘI DUNG GIÁO </a:t>
            </a:r>
            <a:r>
              <a:rPr lang="vi-VN" sz="2800" b="1" dirty="0" smtClean="0"/>
              <a:t>DỤC</a:t>
            </a:r>
            <a:r>
              <a:rPr lang="en-US" sz="2800" b="1" dirty="0" smtClean="0"/>
              <a:t> </a:t>
            </a:r>
            <a:r>
              <a:rPr lang="vi-VN" sz="2800" b="1" dirty="0" smtClean="0"/>
              <a:t>AN </a:t>
            </a:r>
            <a:r>
              <a:rPr lang="vi-VN" sz="2800" b="1" dirty="0"/>
              <a:t>TOÀN </a:t>
            </a:r>
            <a:r>
              <a:rPr lang="vi-VN" sz="2800" b="1" dirty="0" smtClean="0"/>
              <a:t>GIAO </a:t>
            </a:r>
            <a:r>
              <a:rPr lang="vi-VN" sz="2800" b="1" dirty="0"/>
              <a:t>THÔNG CHO TRẺ </a:t>
            </a:r>
            <a:endParaRPr lang="en-US" sz="2800" b="1" dirty="0" smtClean="0"/>
          </a:p>
          <a:p>
            <a:pPr algn="ctr" eaLnBrk="1" hangingPunct="1">
              <a:buNone/>
            </a:pPr>
            <a:r>
              <a:rPr lang="vi-VN" sz="2800" b="1" dirty="0" smtClean="0"/>
              <a:t>TRONG</a:t>
            </a:r>
            <a:r>
              <a:rPr lang="en-US" sz="2800" b="1" dirty="0" smtClean="0"/>
              <a:t> </a:t>
            </a:r>
            <a:r>
              <a:rPr lang="vi-VN" sz="2800" b="1" dirty="0" smtClean="0"/>
              <a:t>TRƯỜNG </a:t>
            </a:r>
            <a:r>
              <a:rPr lang="vi-VN" sz="2800" b="1" dirty="0"/>
              <a:t>MẦM </a:t>
            </a:r>
            <a:r>
              <a:rPr lang="vi-VN" sz="2800" b="1" dirty="0" smtClean="0"/>
              <a:t>NON</a:t>
            </a:r>
            <a:endParaRPr lang="en-US" sz="2800" b="1" dirty="0" smtClean="0"/>
          </a:p>
          <a:p>
            <a:pPr algn="ctr" eaLnBrk="1" hangingPunct="1">
              <a:buNone/>
            </a:pPr>
            <a:r>
              <a:rPr lang="en-US" sz="2800" b="1" dirty="0" smtClean="0">
                <a:solidFill>
                  <a:schemeClr val="bg2"/>
                </a:solidFill>
                <a:latin typeface="Arial" panose="020B0604020202020204" pitchFamily="34" charset="0"/>
                <a:cs typeface="Arial" panose="020B0604020202020204" pitchFamily="34" charset="0"/>
              </a:rPr>
              <a:t>                                            </a:t>
            </a:r>
            <a:r>
              <a:rPr lang="en-US" sz="2000" b="1" dirty="0" err="1" smtClean="0">
                <a:solidFill>
                  <a:schemeClr val="accent4"/>
                </a:solidFill>
                <a:cs typeface="Arial" panose="020B0604020202020204" pitchFamily="34" charset="0"/>
              </a:rPr>
              <a:t>TS</a:t>
            </a:r>
            <a:r>
              <a:rPr lang="en-US" sz="2000" b="1" dirty="0" smtClean="0">
                <a:solidFill>
                  <a:schemeClr val="accent4"/>
                </a:solidFill>
                <a:cs typeface="Arial" panose="020B0604020202020204" pitchFamily="34" charset="0"/>
              </a:rPr>
              <a:t>. Cao Thị </a:t>
            </a:r>
            <a:r>
              <a:rPr lang="en-US" sz="2000" b="1" dirty="0" err="1" smtClean="0">
                <a:solidFill>
                  <a:schemeClr val="accent4"/>
                </a:solidFill>
                <a:cs typeface="Arial" panose="020B0604020202020204" pitchFamily="34" charset="0"/>
              </a:rPr>
              <a:t>Hồng</a:t>
            </a:r>
            <a:r>
              <a:rPr lang="en-US" sz="2000" b="1" dirty="0" smtClean="0">
                <a:solidFill>
                  <a:schemeClr val="accent4"/>
                </a:solidFill>
                <a:cs typeface="Arial" panose="020B0604020202020204" pitchFamily="34" charset="0"/>
              </a:rPr>
              <a:t> </a:t>
            </a:r>
            <a:r>
              <a:rPr lang="en-US" sz="2000" b="1" dirty="0" err="1" smtClean="0">
                <a:solidFill>
                  <a:schemeClr val="accent4"/>
                </a:solidFill>
                <a:cs typeface="Arial" panose="020B0604020202020204" pitchFamily="34" charset="0"/>
              </a:rPr>
              <a:t>Nhung</a:t>
            </a:r>
            <a:endParaRPr lang="en-US" sz="2000" b="1" dirty="0" smtClean="0">
              <a:solidFill>
                <a:schemeClr val="accent4"/>
              </a:solidFill>
              <a:cs typeface="Arial" panose="020B0604020202020204" pitchFamily="34" charset="0"/>
            </a:endParaRPr>
          </a:p>
          <a:p>
            <a:pPr algn="ctr" eaLnBrk="1" hangingPunct="1">
              <a:buNone/>
            </a:pPr>
            <a:r>
              <a:rPr lang="en-US" sz="2000" b="1" dirty="0" smtClean="0">
                <a:solidFill>
                  <a:schemeClr val="accent4"/>
                </a:solidFill>
                <a:cs typeface="Arial" panose="020B0604020202020204" pitchFamily="34" charset="0"/>
              </a:rPr>
              <a:t>                                                                      Chuyên </a:t>
            </a:r>
            <a:r>
              <a:rPr lang="en-US" sz="2000" b="1" dirty="0" err="1" smtClean="0">
                <a:solidFill>
                  <a:schemeClr val="accent4"/>
                </a:solidFill>
                <a:cs typeface="Arial" panose="020B0604020202020204" pitchFamily="34" charset="0"/>
              </a:rPr>
              <a:t>viên</a:t>
            </a:r>
            <a:r>
              <a:rPr lang="en-US" sz="2000" b="1" dirty="0" smtClean="0">
                <a:solidFill>
                  <a:schemeClr val="accent4"/>
                </a:solidFill>
                <a:cs typeface="Arial" panose="020B0604020202020204" pitchFamily="34" charset="0"/>
              </a:rPr>
              <a:t> </a:t>
            </a:r>
            <a:r>
              <a:rPr lang="en-US" sz="2000" b="1" dirty="0" err="1" smtClean="0">
                <a:solidFill>
                  <a:schemeClr val="accent4"/>
                </a:solidFill>
                <a:cs typeface="Arial" panose="020B0604020202020204" pitchFamily="34" charset="0"/>
              </a:rPr>
              <a:t>chính</a:t>
            </a:r>
            <a:r>
              <a:rPr lang="en-US" sz="2000" b="1" dirty="0" smtClean="0">
                <a:solidFill>
                  <a:schemeClr val="accent4"/>
                </a:solidFill>
                <a:cs typeface="Arial" panose="020B0604020202020204" pitchFamily="34" charset="0"/>
              </a:rPr>
              <a:t> Vụ GDMN</a:t>
            </a:r>
            <a:endParaRPr sz="2000" dirty="0">
              <a:solidFill>
                <a:schemeClr val="accent4"/>
              </a:solidFill>
              <a:cs typeface="Arial" panose="020B0604020202020204" pitchFamily="34" charset="0"/>
            </a:endParaRPr>
          </a:p>
          <a:p>
            <a:pPr eaLnBrk="1" hangingPunct="1">
              <a:buNone/>
            </a:pPr>
            <a:endParaRPr sz="2800" dirty="0">
              <a:solidFill>
                <a:schemeClr val="bg2"/>
              </a:solidFill>
              <a:latin typeface="Arial" panose="020B0604020202020204" pitchFamily="34" charset="0"/>
              <a:ea typeface="Arial" panose="020B0604020202020204" pitchFamily="34" charset="0"/>
            </a:endParaRPr>
          </a:p>
        </p:txBody>
      </p:sp>
      <p:pic>
        <p:nvPicPr>
          <p:cNvPr id="7" name="Picture 4" descr="Tổ chức và hoạt động của Ủy ban An toàn giao thông">
            <a:extLst>
              <a:ext uri="{FF2B5EF4-FFF2-40B4-BE49-F238E27FC236}">
                <a16:creationId xmlns:a16="http://schemas.microsoft.com/office/drawing/2014/main" id="{D0F9A6D4-7C89-4700-AC23-5FB99A6637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1447800" cy="7090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3288" y="685799"/>
            <a:ext cx="2493624" cy="55666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90" y="4249994"/>
            <a:ext cx="4232366" cy="25908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1018" y="666255"/>
            <a:ext cx="2154382" cy="60013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42452" y="867697"/>
            <a:ext cx="8229600" cy="562897"/>
          </a:xfrm>
          <a:ln/>
        </p:spPr>
        <p:txBody>
          <a:bodyPr vert="horz" wrap="square" lIns="91440" tIns="45720" rIns="91440" bIns="45720" anchor="b"/>
          <a:lstStyle/>
          <a:p>
            <a:r>
              <a:rPr lang="" altLang="x-none" sz="2400" b="1" dirty="0" smtClean="0">
                <a:latin typeface="Arial" panose="020B0604020202020204" pitchFamily="34" charset="0"/>
                <a:cs typeface="Arial" panose="020B0604020202020204" pitchFamily="34" charset="0"/>
              </a:rPr>
              <a:t>Nguyên tắc thực hiện tích hợp GDATGT </a:t>
            </a:r>
            <a:r>
              <a:rPr lang="" altLang="x-none" sz="2400" b="1" dirty="0">
                <a:latin typeface="Arial" panose="020B0604020202020204" pitchFamily="34" charset="0"/>
                <a:cs typeface="Arial" panose="020B0604020202020204" pitchFamily="34" charset="0"/>
              </a:rPr>
              <a:t>cho trẻ </a:t>
            </a:r>
            <a:r>
              <a:rPr lang="" altLang="x-none" sz="2400" b="1" dirty="0" smtClean="0">
                <a:latin typeface="Arial" panose="020B0604020202020204" pitchFamily="34" charset="0"/>
                <a:cs typeface="Arial" panose="020B0604020202020204" pitchFamily="34" charset="0"/>
              </a:rPr>
              <a:t>MN</a:t>
            </a:r>
            <a:endParaRPr lang="vi-VN" altLang="x-none" sz="2400" dirty="0">
              <a:latin typeface="Arial" panose="020B0604020202020204" pitchFamily="34" charset="0"/>
              <a:ea typeface="Arial" panose="020B0604020202020204" pitchFamily="34" charset="0"/>
            </a:endParaRPr>
          </a:p>
        </p:txBody>
      </p:sp>
      <p:sp>
        <p:nvSpPr>
          <p:cNvPr id="10243" name="Content Placeholder 2"/>
          <p:cNvSpPr>
            <a:spLocks noGrp="1"/>
          </p:cNvSpPr>
          <p:nvPr>
            <p:ph idx="1"/>
          </p:nvPr>
        </p:nvSpPr>
        <p:spPr>
          <a:xfrm>
            <a:off x="457200" y="1447800"/>
            <a:ext cx="8229600" cy="5410200"/>
          </a:xfrm>
          <a:ln/>
        </p:spPr>
        <p:txBody>
          <a:bodyPr vert="horz" wrap="square" lIns="91440" tIns="45720" rIns="91440" bIns="45720" anchor="t"/>
          <a:lstStyle/>
          <a:p>
            <a:pPr>
              <a:buNone/>
            </a:pPr>
            <a:endParaRPr lang="en-US" altLang="x-none" dirty="0" smtClean="0"/>
          </a:p>
          <a:p>
            <a:pPr>
              <a:buNone/>
            </a:pPr>
            <a:r>
              <a:rPr lang="en-US" altLang="x-none" dirty="0" err="1" smtClean="0"/>
              <a:t>Thảo</a:t>
            </a:r>
            <a:r>
              <a:rPr lang="en-US" altLang="x-none" dirty="0" smtClean="0"/>
              <a:t> </a:t>
            </a:r>
            <a:r>
              <a:rPr lang="en-US" altLang="x-none" dirty="0" err="1" smtClean="0"/>
              <a:t>luận</a:t>
            </a:r>
            <a:r>
              <a:rPr lang="en-US" altLang="x-none" dirty="0" smtClean="0"/>
              <a:t>: </a:t>
            </a:r>
            <a:r>
              <a:rPr lang="en-US" altLang="x-none" dirty="0" err="1" smtClean="0"/>
              <a:t>các</a:t>
            </a:r>
            <a:r>
              <a:rPr lang="en-US" altLang="x-none" dirty="0" smtClean="0"/>
              <a:t> </a:t>
            </a:r>
            <a:r>
              <a:rPr lang="en-US" altLang="x-none" dirty="0" err="1" smtClean="0"/>
              <a:t>anh</a:t>
            </a:r>
            <a:r>
              <a:rPr lang="en-US" altLang="x-none" dirty="0" smtClean="0"/>
              <a:t>/chị </a:t>
            </a:r>
            <a:r>
              <a:rPr lang="en-US" altLang="x-none" dirty="0" err="1" smtClean="0"/>
              <a:t>xác</a:t>
            </a:r>
            <a:r>
              <a:rPr lang="en-US" altLang="x-none" dirty="0" smtClean="0"/>
              <a:t> định </a:t>
            </a:r>
            <a:r>
              <a:rPr lang="en-US" altLang="x-none" dirty="0" err="1" smtClean="0"/>
              <a:t>các</a:t>
            </a:r>
            <a:r>
              <a:rPr lang="en-US" altLang="x-none" dirty="0" smtClean="0"/>
              <a:t> </a:t>
            </a:r>
            <a:r>
              <a:rPr lang="en-US" altLang="x-none" dirty="0" err="1" smtClean="0"/>
              <a:t>nguyên</a:t>
            </a:r>
            <a:r>
              <a:rPr lang="en-US" altLang="x-none" dirty="0" smtClean="0"/>
              <a:t> </a:t>
            </a:r>
            <a:r>
              <a:rPr lang="en-US" altLang="x-none" dirty="0" err="1" smtClean="0"/>
              <a:t>tắc</a:t>
            </a:r>
            <a:r>
              <a:rPr lang="en-US" altLang="x-none" dirty="0" smtClean="0"/>
              <a:t> khi thực hiện </a:t>
            </a:r>
            <a:r>
              <a:rPr lang="en-US" altLang="x-none" dirty="0" err="1" smtClean="0"/>
              <a:t>tích</a:t>
            </a:r>
            <a:r>
              <a:rPr lang="en-US" altLang="x-none" dirty="0" smtClean="0"/>
              <a:t> </a:t>
            </a:r>
            <a:r>
              <a:rPr lang="en-US" altLang="x-none" dirty="0" err="1" smtClean="0"/>
              <a:t>hợp</a:t>
            </a:r>
            <a:r>
              <a:rPr lang="en-US" altLang="x-none" dirty="0" smtClean="0"/>
              <a:t>, </a:t>
            </a:r>
            <a:r>
              <a:rPr lang="en-US" altLang="x-none" dirty="0" err="1" smtClean="0"/>
              <a:t>lồng</a:t>
            </a:r>
            <a:r>
              <a:rPr lang="en-US" altLang="x-none" dirty="0" smtClean="0"/>
              <a:t> </a:t>
            </a:r>
            <a:r>
              <a:rPr lang="en-US" altLang="x-none" dirty="0" err="1" smtClean="0"/>
              <a:t>ghép</a:t>
            </a:r>
            <a:r>
              <a:rPr lang="en-US" altLang="x-none" dirty="0" smtClean="0"/>
              <a:t> nội dung </a:t>
            </a:r>
            <a:r>
              <a:rPr lang="en-US" altLang="x-none" dirty="0" err="1" smtClean="0"/>
              <a:t>giáo</a:t>
            </a:r>
            <a:r>
              <a:rPr lang="en-US" altLang="x-none" dirty="0" smtClean="0"/>
              <a:t> </a:t>
            </a:r>
            <a:r>
              <a:rPr lang="en-US" altLang="x-none" dirty="0" err="1" smtClean="0"/>
              <a:t>dục</a:t>
            </a:r>
            <a:r>
              <a:rPr lang="en-US" altLang="x-none" dirty="0" smtClean="0"/>
              <a:t> an </a:t>
            </a:r>
            <a:r>
              <a:rPr lang="en-US" altLang="x-none" dirty="0" err="1" smtClean="0"/>
              <a:t>toàn</a:t>
            </a:r>
            <a:r>
              <a:rPr lang="en-US" altLang="x-none" dirty="0" smtClean="0"/>
              <a:t> </a:t>
            </a:r>
            <a:r>
              <a:rPr lang="en-US" altLang="x-none" dirty="0" err="1" smtClean="0"/>
              <a:t>giao</a:t>
            </a:r>
            <a:r>
              <a:rPr lang="en-US" altLang="x-none" dirty="0" smtClean="0"/>
              <a:t> thông trong </a:t>
            </a:r>
            <a:r>
              <a:rPr lang="en-US" altLang="x-none" dirty="0" err="1" smtClean="0"/>
              <a:t>các</a:t>
            </a:r>
            <a:r>
              <a:rPr lang="en-US" altLang="x-none" dirty="0" smtClean="0"/>
              <a:t> </a:t>
            </a:r>
            <a:r>
              <a:rPr lang="en-US" altLang="x-none" dirty="0" err="1" smtClean="0"/>
              <a:t>cơ</a:t>
            </a:r>
            <a:r>
              <a:rPr lang="en-US" altLang="x-none" dirty="0" smtClean="0"/>
              <a:t> sở </a:t>
            </a:r>
            <a:r>
              <a:rPr lang="en-US" altLang="x-none" dirty="0" err="1" smtClean="0"/>
              <a:t>giáo</a:t>
            </a:r>
            <a:r>
              <a:rPr lang="en-US" altLang="x-none" dirty="0" smtClean="0"/>
              <a:t> </a:t>
            </a:r>
            <a:r>
              <a:rPr lang="en-US" altLang="x-none" dirty="0" err="1" smtClean="0"/>
              <a:t>dục</a:t>
            </a:r>
            <a:r>
              <a:rPr lang="en-US" altLang="x-none" dirty="0" smtClean="0"/>
              <a:t> mầm non</a:t>
            </a:r>
          </a:p>
          <a:p>
            <a:pPr>
              <a:buNone/>
            </a:pPr>
            <a:r>
              <a:rPr lang="en-US" altLang="x-none" dirty="0" err="1" smtClean="0">
                <a:solidFill>
                  <a:srgbClr val="FF0000"/>
                </a:solidFill>
              </a:rPr>
              <a:t>Yêu</a:t>
            </a:r>
            <a:r>
              <a:rPr lang="en-US" altLang="x-none" dirty="0" smtClean="0">
                <a:solidFill>
                  <a:srgbClr val="FF0000"/>
                </a:solidFill>
              </a:rPr>
              <a:t> </a:t>
            </a:r>
            <a:r>
              <a:rPr lang="en-US" altLang="x-none" dirty="0" err="1" smtClean="0">
                <a:solidFill>
                  <a:srgbClr val="FF0000"/>
                </a:solidFill>
              </a:rPr>
              <a:t>cầu</a:t>
            </a:r>
            <a:r>
              <a:rPr lang="en-US" altLang="x-none" dirty="0" smtClean="0">
                <a:solidFill>
                  <a:srgbClr val="FF0000"/>
                </a:solidFill>
              </a:rPr>
              <a:t>: </a:t>
            </a:r>
            <a:r>
              <a:rPr lang="en-US" altLang="x-none" dirty="0" err="1" smtClean="0">
                <a:solidFill>
                  <a:srgbClr val="FF0000"/>
                </a:solidFill>
              </a:rPr>
              <a:t>các</a:t>
            </a:r>
            <a:r>
              <a:rPr lang="en-US" altLang="x-none" dirty="0" smtClean="0">
                <a:solidFill>
                  <a:srgbClr val="FF0000"/>
                </a:solidFill>
              </a:rPr>
              <a:t> </a:t>
            </a:r>
            <a:r>
              <a:rPr lang="en-US" altLang="x-none" dirty="0" err="1" smtClean="0">
                <a:solidFill>
                  <a:srgbClr val="FF0000"/>
                </a:solidFill>
              </a:rPr>
              <a:t>học</a:t>
            </a:r>
            <a:r>
              <a:rPr lang="en-US" altLang="x-none" dirty="0" smtClean="0">
                <a:solidFill>
                  <a:srgbClr val="FF0000"/>
                </a:solidFill>
              </a:rPr>
              <a:t> </a:t>
            </a:r>
            <a:r>
              <a:rPr lang="en-US" altLang="x-none" dirty="0" err="1" smtClean="0">
                <a:solidFill>
                  <a:srgbClr val="FF0000"/>
                </a:solidFill>
              </a:rPr>
              <a:t>viên</a:t>
            </a:r>
            <a:r>
              <a:rPr lang="en-US" altLang="x-none" dirty="0" smtClean="0">
                <a:solidFill>
                  <a:srgbClr val="FF0000"/>
                </a:solidFill>
              </a:rPr>
              <a:t> </a:t>
            </a:r>
            <a:r>
              <a:rPr lang="en-US" altLang="x-none" dirty="0" err="1" smtClean="0">
                <a:solidFill>
                  <a:srgbClr val="FF0000"/>
                </a:solidFill>
              </a:rPr>
              <a:t>giơ</a:t>
            </a:r>
            <a:r>
              <a:rPr lang="en-US" altLang="x-none" dirty="0" smtClean="0">
                <a:solidFill>
                  <a:srgbClr val="FF0000"/>
                </a:solidFill>
              </a:rPr>
              <a:t> </a:t>
            </a:r>
            <a:r>
              <a:rPr lang="en-US" altLang="x-none" dirty="0" err="1" smtClean="0">
                <a:solidFill>
                  <a:srgbClr val="FF0000"/>
                </a:solidFill>
              </a:rPr>
              <a:t>tay</a:t>
            </a:r>
            <a:r>
              <a:rPr lang="en-US" altLang="x-none" dirty="0" smtClean="0">
                <a:solidFill>
                  <a:srgbClr val="FF0000"/>
                </a:solidFill>
              </a:rPr>
              <a:t> phát </a:t>
            </a:r>
            <a:r>
              <a:rPr lang="en-US" altLang="x-none" dirty="0" err="1" smtClean="0">
                <a:solidFill>
                  <a:srgbClr val="FF0000"/>
                </a:solidFill>
              </a:rPr>
              <a:t>biểu</a:t>
            </a:r>
            <a:r>
              <a:rPr lang="en-US" altLang="x-none" dirty="0" smtClean="0">
                <a:solidFill>
                  <a:srgbClr val="FF0000"/>
                </a:solidFill>
              </a:rPr>
              <a:t> </a:t>
            </a:r>
            <a:r>
              <a:rPr lang="en-US" altLang="x-none" dirty="0" err="1" smtClean="0">
                <a:solidFill>
                  <a:srgbClr val="FF0000"/>
                </a:solidFill>
              </a:rPr>
              <a:t>hoặc</a:t>
            </a:r>
            <a:r>
              <a:rPr lang="en-US" altLang="x-none" dirty="0" smtClean="0">
                <a:solidFill>
                  <a:srgbClr val="FF0000"/>
                </a:solidFill>
              </a:rPr>
              <a:t> </a:t>
            </a:r>
            <a:r>
              <a:rPr lang="en-US" altLang="x-none" dirty="0" err="1" smtClean="0">
                <a:solidFill>
                  <a:srgbClr val="FF0000"/>
                </a:solidFill>
              </a:rPr>
              <a:t>viết</a:t>
            </a:r>
            <a:r>
              <a:rPr lang="en-US" altLang="x-none" dirty="0" smtClean="0">
                <a:solidFill>
                  <a:srgbClr val="FF0000"/>
                </a:solidFill>
              </a:rPr>
              <a:t> </a:t>
            </a:r>
            <a:r>
              <a:rPr lang="en-US" altLang="x-none" dirty="0" err="1" smtClean="0">
                <a:solidFill>
                  <a:srgbClr val="FF0000"/>
                </a:solidFill>
              </a:rPr>
              <a:t>dưới</a:t>
            </a:r>
            <a:r>
              <a:rPr lang="en-US" altLang="x-none" dirty="0" smtClean="0">
                <a:solidFill>
                  <a:srgbClr val="FF0000"/>
                </a:solidFill>
              </a:rPr>
              <a:t> </a:t>
            </a:r>
            <a:r>
              <a:rPr lang="en-US" altLang="x-none" dirty="0" err="1" smtClean="0">
                <a:solidFill>
                  <a:srgbClr val="FF0000"/>
                </a:solidFill>
              </a:rPr>
              <a:t>phần</a:t>
            </a:r>
            <a:r>
              <a:rPr lang="en-US" altLang="x-none" dirty="0" smtClean="0">
                <a:solidFill>
                  <a:srgbClr val="FF0000"/>
                </a:solidFill>
              </a:rPr>
              <a:t> chat </a:t>
            </a:r>
            <a:r>
              <a:rPr lang="en-US" altLang="x-none" dirty="0" err="1" smtClean="0">
                <a:solidFill>
                  <a:srgbClr val="FF0000"/>
                </a:solidFill>
              </a:rPr>
              <a:t>của</a:t>
            </a:r>
            <a:r>
              <a:rPr lang="en-US" altLang="x-none" dirty="0" smtClean="0">
                <a:solidFill>
                  <a:srgbClr val="FF0000"/>
                </a:solidFill>
              </a:rPr>
              <a:t> </a:t>
            </a:r>
            <a:r>
              <a:rPr lang="en-US" altLang="x-none" dirty="0" err="1" smtClean="0">
                <a:solidFill>
                  <a:srgbClr val="FF0000"/>
                </a:solidFill>
              </a:rPr>
              <a:t>lớp</a:t>
            </a:r>
            <a:r>
              <a:rPr lang="en-US" altLang="x-none" dirty="0" smtClean="0">
                <a:solidFill>
                  <a:srgbClr val="FF0000"/>
                </a:solidFill>
              </a:rPr>
              <a:t> </a:t>
            </a:r>
            <a:r>
              <a:rPr lang="en-US" altLang="x-none" dirty="0" err="1" smtClean="0">
                <a:solidFill>
                  <a:srgbClr val="FF0000"/>
                </a:solidFill>
              </a:rPr>
              <a:t>học</a:t>
            </a:r>
            <a:endParaRPr lang="vi-VN" altLang="x-none"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0" y="5029200"/>
            <a:ext cx="2654710" cy="1811594"/>
          </a:xfrm>
          <a:prstGeom prst="rect">
            <a:avLst/>
          </a:prstGeom>
        </p:spPr>
      </p:pic>
    </p:spTree>
    <p:extLst>
      <p:ext uri="{BB962C8B-B14F-4D97-AF65-F5344CB8AC3E}">
        <p14:creationId xmlns:p14="http://schemas.microsoft.com/office/powerpoint/2010/main" val="3936866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42452" y="867697"/>
            <a:ext cx="8229600" cy="562897"/>
          </a:xfrm>
          <a:ln/>
        </p:spPr>
        <p:txBody>
          <a:bodyPr vert="horz" wrap="square" lIns="91440" tIns="45720" rIns="91440" bIns="45720" anchor="b"/>
          <a:lstStyle/>
          <a:p>
            <a:r>
              <a:rPr lang="" altLang="x-none" sz="2400" b="1" dirty="0" smtClean="0">
                <a:latin typeface="Arial" panose="020B0604020202020204" pitchFamily="34" charset="0"/>
                <a:cs typeface="Arial" panose="020B0604020202020204" pitchFamily="34" charset="0"/>
              </a:rPr>
              <a:t>Nguyên tắc thực hiện tích hợp GDATGT </a:t>
            </a:r>
            <a:r>
              <a:rPr lang="" altLang="x-none" sz="2400" b="1" dirty="0">
                <a:latin typeface="Arial" panose="020B0604020202020204" pitchFamily="34" charset="0"/>
                <a:cs typeface="Arial" panose="020B0604020202020204" pitchFamily="34" charset="0"/>
              </a:rPr>
              <a:t>cho trẻ </a:t>
            </a:r>
            <a:r>
              <a:rPr lang="" altLang="x-none" sz="2400" b="1" dirty="0" smtClean="0">
                <a:latin typeface="Arial" panose="020B0604020202020204" pitchFamily="34" charset="0"/>
                <a:cs typeface="Arial" panose="020B0604020202020204" pitchFamily="34" charset="0"/>
              </a:rPr>
              <a:t>MN</a:t>
            </a:r>
            <a:endParaRPr lang="vi-VN" altLang="x-none" sz="2400" dirty="0">
              <a:latin typeface="Arial" panose="020B0604020202020204" pitchFamily="34" charset="0"/>
              <a:ea typeface="Arial" panose="020B0604020202020204" pitchFamily="34" charset="0"/>
            </a:endParaRPr>
          </a:p>
        </p:txBody>
      </p:sp>
      <p:sp>
        <p:nvSpPr>
          <p:cNvPr id="10243" name="Content Placeholder 2"/>
          <p:cNvSpPr>
            <a:spLocks noGrp="1"/>
          </p:cNvSpPr>
          <p:nvPr>
            <p:ph idx="1"/>
          </p:nvPr>
        </p:nvSpPr>
        <p:spPr>
          <a:xfrm>
            <a:off x="228600" y="1447800"/>
            <a:ext cx="8763000" cy="5410200"/>
          </a:xfrm>
          <a:ln/>
        </p:spPr>
        <p:txBody>
          <a:bodyPr vert="horz" wrap="square" lIns="91440" tIns="45720" rIns="91440" bIns="45720" anchor="t"/>
          <a:lstStyle/>
          <a:p>
            <a:pPr algn="just">
              <a:buNone/>
            </a:pPr>
            <a:endParaRPr lang="en-US" altLang="x-none" sz="2400" dirty="0" smtClean="0"/>
          </a:p>
          <a:p>
            <a:pPr algn="just">
              <a:buNone/>
            </a:pPr>
            <a:r>
              <a:rPr lang="vi-VN" sz="2400" dirty="0" smtClean="0"/>
              <a:t>Nguyên </a:t>
            </a:r>
            <a:r>
              <a:rPr lang="vi-VN" sz="2400" dirty="0"/>
              <a:t>tắc 1: Nội dung giáo dục trẻ về an toàn giao thông được lồng ghép tích hợp trong tất cả các lĩnh vực giáo dục (giáo dục phát triển thể chất; giáo dục phát triển nhận thức; giáo dục phát triển ngôn ngữ; giáo dục phát triển tình cảm, kỹ năng xã hội; giáo dục phát triển thẩm mỹ), được thực hiện trong các hoạt động đa dạng, phù hợp với đặc điểm lứa tuổi, giúp trẻ dễ ghi nhớ và thực hiện. </a:t>
            </a:r>
            <a:endParaRPr lang="en-US" sz="2400" dirty="0" smtClean="0"/>
          </a:p>
          <a:p>
            <a:pPr algn="just">
              <a:buNone/>
            </a:pPr>
            <a:r>
              <a:rPr lang="vi-VN" sz="2400" dirty="0" smtClean="0"/>
              <a:t>Nguyên </a:t>
            </a:r>
            <a:r>
              <a:rPr lang="vi-VN" sz="2400" dirty="0"/>
              <a:t>tắc 2: Nội dung giáo dục trẻ về an toàn giao thông được lồng ghép, tích hợp hợp lý, nhẹ nhàng, không áp đặt, khiên cưỡng trong các hoạt động đa dạng, phù hợp với đặc điểm lứa tuổi, giúp trẻ dễ ghi nhớ và thực hiện. Đặc biệt, được tổ chức thông qua trò chơi, trải nghiệm, thực hành. </a:t>
            </a:r>
            <a:endParaRPr lang="vi-VN" altLang="x-none" sz="2400"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703" y="-174796"/>
            <a:ext cx="2654710" cy="1625054"/>
          </a:xfrm>
          <a:prstGeom prst="rect">
            <a:avLst/>
          </a:prstGeom>
        </p:spPr>
      </p:pic>
    </p:spTree>
    <p:extLst>
      <p:ext uri="{BB962C8B-B14F-4D97-AF65-F5344CB8AC3E}">
        <p14:creationId xmlns:p14="http://schemas.microsoft.com/office/powerpoint/2010/main" val="3058170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42452" y="867697"/>
            <a:ext cx="8229600" cy="562897"/>
          </a:xfrm>
          <a:ln/>
        </p:spPr>
        <p:txBody>
          <a:bodyPr vert="horz" wrap="square" lIns="91440" tIns="45720" rIns="91440" bIns="45720" anchor="b"/>
          <a:lstStyle/>
          <a:p>
            <a:r>
              <a:rPr lang="" altLang="x-none" sz="2400" b="1" dirty="0" smtClean="0">
                <a:latin typeface="Arial" panose="020B0604020202020204" pitchFamily="34" charset="0"/>
                <a:cs typeface="Arial" panose="020B0604020202020204" pitchFamily="34" charset="0"/>
              </a:rPr>
              <a:t>Nguyên tắc thực hiện tích hợp GDATGT </a:t>
            </a:r>
            <a:r>
              <a:rPr lang="" altLang="x-none" sz="2400" b="1" dirty="0">
                <a:latin typeface="Arial" panose="020B0604020202020204" pitchFamily="34" charset="0"/>
                <a:cs typeface="Arial" panose="020B0604020202020204" pitchFamily="34" charset="0"/>
              </a:rPr>
              <a:t>cho trẻ </a:t>
            </a:r>
            <a:r>
              <a:rPr lang="" altLang="x-none" sz="2400" b="1" dirty="0" smtClean="0">
                <a:latin typeface="Arial" panose="020B0604020202020204" pitchFamily="34" charset="0"/>
                <a:cs typeface="Arial" panose="020B0604020202020204" pitchFamily="34" charset="0"/>
              </a:rPr>
              <a:t>MN</a:t>
            </a:r>
            <a:endParaRPr lang="vi-VN" altLang="x-none" sz="2400" dirty="0">
              <a:latin typeface="Arial" panose="020B0604020202020204" pitchFamily="34" charset="0"/>
              <a:ea typeface="Arial" panose="020B0604020202020204" pitchFamily="34" charset="0"/>
            </a:endParaRPr>
          </a:p>
        </p:txBody>
      </p:sp>
      <p:sp>
        <p:nvSpPr>
          <p:cNvPr id="10243" name="Content Placeholder 2"/>
          <p:cNvSpPr>
            <a:spLocks noGrp="1"/>
          </p:cNvSpPr>
          <p:nvPr>
            <p:ph idx="1"/>
          </p:nvPr>
        </p:nvSpPr>
        <p:spPr>
          <a:xfrm>
            <a:off x="228600" y="1447800"/>
            <a:ext cx="8763000" cy="5410200"/>
          </a:xfrm>
          <a:ln/>
        </p:spPr>
        <p:txBody>
          <a:bodyPr vert="horz" wrap="square" lIns="91440" tIns="45720" rIns="91440" bIns="45720" anchor="t"/>
          <a:lstStyle/>
          <a:p>
            <a:pPr algn="just">
              <a:buNone/>
            </a:pPr>
            <a:endParaRPr lang="en-US" sz="2400" dirty="0" smtClean="0"/>
          </a:p>
          <a:p>
            <a:pPr algn="just">
              <a:buNone/>
            </a:pPr>
            <a:r>
              <a:rPr lang="vi-VN" sz="2400" dirty="0" smtClean="0"/>
              <a:t>Nguyên </a:t>
            </a:r>
            <a:r>
              <a:rPr lang="vi-VN" sz="2400" dirty="0"/>
              <a:t>tắc 3: Nội dung giáo dục an toàn giao thông có thể được tích hợp trong cả một hoạt động hay một phần của hoạt động hoặc liên hệ thực tế đảm bảo phù hợp với khả năng của trẻ và phù hợp với tình huống, hoàn cảnh cụ thể</a:t>
            </a:r>
            <a:r>
              <a:rPr lang="vi-VN" sz="2400" dirty="0" smtClean="0"/>
              <a:t>.</a:t>
            </a:r>
            <a:endParaRPr lang="en-US" sz="2400" dirty="0"/>
          </a:p>
          <a:p>
            <a:pPr algn="just">
              <a:buNone/>
            </a:pPr>
            <a:r>
              <a:rPr lang="vi-VN" sz="2400" dirty="0" smtClean="0"/>
              <a:t>Nguyên </a:t>
            </a:r>
            <a:r>
              <a:rPr lang="vi-VN" sz="2400" dirty="0"/>
              <a:t>tắc 4: Nội dung lồng ghép, tích hợp giáo dục trẻ về an toàn giao thông cần phù hợp với vùng miền, địa phương, thiết thực với cuộc sống của trẻ</a:t>
            </a:r>
            <a:endParaRPr lang="vi-VN" altLang="x-none" sz="2400"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267200"/>
            <a:ext cx="3505200" cy="2362200"/>
          </a:xfrm>
          <a:prstGeom prst="rect">
            <a:avLst/>
          </a:prstGeom>
        </p:spPr>
      </p:pic>
    </p:spTree>
    <p:extLst>
      <p:ext uri="{BB962C8B-B14F-4D97-AF65-F5344CB8AC3E}">
        <p14:creationId xmlns:p14="http://schemas.microsoft.com/office/powerpoint/2010/main" val="3282048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57200" y="1676400"/>
            <a:ext cx="8229600" cy="5181600"/>
          </a:xfrm>
          <a:ln/>
        </p:spPr>
        <p:txBody>
          <a:bodyPr vert="horz" wrap="square" lIns="91440" tIns="45720" rIns="91440" bIns="45720" anchor="t"/>
          <a:lstStyle/>
          <a:p>
            <a:pPr marL="0" indent="0" algn="ctr">
              <a:buNone/>
            </a:pPr>
            <a:r>
              <a:rPr lang="" altLang="x-none" sz="3600" b="1" dirty="0">
                <a:cs typeface="Arial" panose="020B0604020202020204" pitchFamily="34" charset="0"/>
              </a:rPr>
              <a:t>Nội dung </a:t>
            </a:r>
            <a:r>
              <a:rPr lang="vi-VN" altLang="x-none" sz="3600" b="1" dirty="0">
                <a:cs typeface="Arial" panose="020B0604020202020204" pitchFamily="34" charset="0"/>
              </a:rPr>
              <a:t> giáo dục </a:t>
            </a:r>
            <a:r>
              <a:rPr lang="" altLang="x-none" sz="3600" b="1" dirty="0" smtClean="0">
                <a:cs typeface="Arial" panose="020B0604020202020204" pitchFamily="34" charset="0"/>
              </a:rPr>
              <a:t>an toàn giao thông </a:t>
            </a:r>
            <a:r>
              <a:rPr lang="" altLang="x-none" sz="3600" b="1" dirty="0">
                <a:cs typeface="Arial" panose="020B0604020202020204" pitchFamily="34" charset="0"/>
              </a:rPr>
              <a:t>ch</a:t>
            </a:r>
            <a:r>
              <a:rPr lang="vi-VN" altLang="x-none" sz="3600" b="1" dirty="0">
                <a:cs typeface="Arial" panose="020B0604020202020204" pitchFamily="34" charset="0"/>
              </a:rPr>
              <a:t>ung cho</a:t>
            </a:r>
            <a:r>
              <a:rPr lang="" altLang="x-none" sz="3600" b="1" dirty="0">
                <a:cs typeface="Arial" panose="020B0604020202020204" pitchFamily="34" charset="0"/>
              </a:rPr>
              <a:t> trẻ </a:t>
            </a:r>
            <a:r>
              <a:rPr lang="en-US" altLang="x-none" sz="3600" b="1" dirty="0" err="1" smtClean="0">
                <a:cs typeface="Arial" panose="020B0604020202020204" pitchFamily="34" charset="0"/>
              </a:rPr>
              <a:t>mẫu</a:t>
            </a:r>
            <a:r>
              <a:rPr lang="en-US" altLang="x-none" sz="3600" b="1" dirty="0" smtClean="0">
                <a:cs typeface="Arial" panose="020B0604020202020204" pitchFamily="34" charset="0"/>
              </a:rPr>
              <a:t> </a:t>
            </a:r>
            <a:r>
              <a:rPr lang="en-US" altLang="x-none" sz="3600" b="1" dirty="0" err="1" smtClean="0">
                <a:cs typeface="Arial" panose="020B0604020202020204" pitchFamily="34" charset="0"/>
              </a:rPr>
              <a:t>giáo</a:t>
            </a:r>
            <a:r>
              <a:rPr lang="" altLang="x-none" sz="3600" b="1" dirty="0">
                <a:cs typeface="Arial" panose="020B0604020202020204" pitchFamily="34" charset="0"/>
              </a:rPr>
              <a:t/>
            </a:r>
            <a:br>
              <a:rPr lang="" altLang="x-none" sz="3600" b="1" dirty="0">
                <a:cs typeface="Arial" panose="020B0604020202020204" pitchFamily="34" charset="0"/>
              </a:rPr>
            </a:br>
            <a:endParaRPr lang="vi-VN" altLang="x-none" sz="3600" dirty="0"/>
          </a:p>
        </p:txBody>
      </p:sp>
      <p:sp>
        <p:nvSpPr>
          <p:cNvPr id="11266" name="Title 1"/>
          <p:cNvSpPr>
            <a:spLocks noGrp="1"/>
          </p:cNvSpPr>
          <p:nvPr>
            <p:ph type="title"/>
          </p:nvPr>
        </p:nvSpPr>
        <p:spPr>
          <a:ln/>
        </p:spPr>
        <p:txBody>
          <a:bodyPr vert="horz" wrap="square" lIns="91440" tIns="45720" rIns="91440" bIns="45720" anchor="b"/>
          <a:lstStyle/>
          <a:p>
            <a:endParaRPr lang="vi-VN" altLang="x-none"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3886200"/>
            <a:ext cx="3886200" cy="2667000"/>
          </a:xfrm>
          <a:prstGeom prst="rect">
            <a:avLst/>
          </a:prstGeom>
        </p:spPr>
      </p:pic>
    </p:spTree>
    <p:extLst>
      <p:ext uri="{BB962C8B-B14F-4D97-AF65-F5344CB8AC3E}">
        <p14:creationId xmlns:p14="http://schemas.microsoft.com/office/powerpoint/2010/main" val="3836422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57200" y="1752600"/>
            <a:ext cx="8229600" cy="5105400"/>
          </a:xfrm>
          <a:ln/>
        </p:spPr>
        <p:txBody>
          <a:bodyPr vert="horz" wrap="square" lIns="91440" tIns="45720" rIns="91440" bIns="45720" anchor="t"/>
          <a:lstStyle/>
          <a:p>
            <a:pPr>
              <a:buNone/>
            </a:pPr>
            <a:r>
              <a:rPr lang="vi-VN" altLang="x-none" sz="2200" dirty="0"/>
              <a:t>1</a:t>
            </a:r>
            <a:r>
              <a:rPr lang="vi-VN" altLang="x-none" sz="2200" dirty="0" smtClean="0"/>
              <a:t>.</a:t>
            </a:r>
            <a:r>
              <a:rPr lang="en-US" altLang="x-none" sz="2200" dirty="0" smtClean="0"/>
              <a:t> </a:t>
            </a:r>
            <a:r>
              <a:rPr lang="en-IN" altLang="x-none" sz="2200" dirty="0" err="1" smtClean="0"/>
              <a:t>Một</a:t>
            </a:r>
            <a:r>
              <a:rPr lang="en-IN" altLang="x-none" sz="2200" dirty="0" smtClean="0"/>
              <a:t> </a:t>
            </a:r>
            <a:r>
              <a:rPr lang="en-IN" altLang="x-none" sz="2200" dirty="0"/>
              <a:t>số phương tiện giao thông.</a:t>
            </a:r>
            <a:endParaRPr lang="vi-VN" altLang="x-none" sz="2200" dirty="0"/>
          </a:p>
          <a:p>
            <a:pPr marL="0" indent="0">
              <a:buNone/>
            </a:pPr>
            <a:r>
              <a:rPr lang="en-IN" altLang="x-none" sz="2200" dirty="0" smtClean="0"/>
              <a:t>- </a:t>
            </a:r>
            <a:r>
              <a:rPr lang="en-IN" altLang="x-none" sz="2200" dirty="0" err="1" smtClean="0"/>
              <a:t>Các</a:t>
            </a:r>
            <a:r>
              <a:rPr lang="en-IN" altLang="x-none" sz="2200" dirty="0" smtClean="0"/>
              <a:t> </a:t>
            </a:r>
            <a:r>
              <a:rPr lang="en-IN" altLang="x-none" sz="2200" dirty="0"/>
              <a:t>phương tiện giao thông </a:t>
            </a:r>
            <a:r>
              <a:rPr lang="en-IN" altLang="x-none" sz="2200" dirty="0" err="1"/>
              <a:t>đường</a:t>
            </a:r>
            <a:r>
              <a:rPr lang="en-IN" altLang="x-none" sz="2200" dirty="0"/>
              <a:t> </a:t>
            </a:r>
            <a:r>
              <a:rPr lang="en-IN" altLang="x-none" sz="2200" dirty="0" err="1" smtClean="0"/>
              <a:t>bộ</a:t>
            </a:r>
            <a:r>
              <a:rPr lang="en-IN" altLang="x-none" sz="2200" dirty="0" smtClean="0"/>
              <a:t>; </a:t>
            </a:r>
            <a:r>
              <a:rPr lang="en-IN" altLang="x-none" sz="2200" dirty="0" err="1" smtClean="0"/>
              <a:t>Phương</a:t>
            </a:r>
            <a:r>
              <a:rPr lang="en-IN" altLang="x-none" sz="2200" dirty="0" smtClean="0"/>
              <a:t> </a:t>
            </a:r>
            <a:r>
              <a:rPr lang="en-IN" altLang="x-none" sz="2200" dirty="0"/>
              <a:t>tiện giao thông </a:t>
            </a:r>
            <a:r>
              <a:rPr lang="en-IN" altLang="x-none" sz="2200" dirty="0" err="1"/>
              <a:t>đường</a:t>
            </a:r>
            <a:r>
              <a:rPr lang="en-IN" altLang="x-none" sz="2200" dirty="0"/>
              <a:t> </a:t>
            </a:r>
            <a:r>
              <a:rPr lang="en-IN" altLang="x-none" sz="2200" dirty="0" err="1" smtClean="0"/>
              <a:t>sắt</a:t>
            </a:r>
            <a:r>
              <a:rPr lang="en-IN" altLang="x-none" sz="2200" dirty="0" smtClean="0"/>
              <a:t>; </a:t>
            </a:r>
            <a:r>
              <a:rPr lang="vi-VN" altLang="x-none" sz="2200" dirty="0" smtClean="0"/>
              <a:t>Các </a:t>
            </a:r>
            <a:r>
              <a:rPr lang="vi-VN" altLang="x-none" sz="2200" dirty="0"/>
              <a:t>phương tiện giao thông đường </a:t>
            </a:r>
            <a:r>
              <a:rPr lang="vi-VN" altLang="x-none" sz="2200" dirty="0" smtClean="0"/>
              <a:t>thuỷ</a:t>
            </a:r>
            <a:r>
              <a:rPr lang="en-US" altLang="x-none" sz="2200" dirty="0" smtClean="0"/>
              <a:t>; </a:t>
            </a:r>
            <a:r>
              <a:rPr lang="vi-VN" altLang="x-none" sz="2200" dirty="0" smtClean="0"/>
              <a:t>Các </a:t>
            </a:r>
            <a:r>
              <a:rPr lang="vi-VN" altLang="x-none" sz="2200" dirty="0"/>
              <a:t>phương tiện giao thông đường hàng </a:t>
            </a:r>
            <a:r>
              <a:rPr lang="vi-VN" altLang="x-none" sz="2200" dirty="0" smtClean="0"/>
              <a:t>không</a:t>
            </a:r>
            <a:endParaRPr lang="en-US" altLang="x-none" sz="2200" dirty="0" smtClean="0"/>
          </a:p>
          <a:p>
            <a:pPr marL="0" indent="0">
              <a:buNone/>
            </a:pPr>
            <a:r>
              <a:rPr lang="vi-VN" altLang="x-none" sz="2200" i="1" dirty="0" smtClean="0"/>
              <a:t>Giới </a:t>
            </a:r>
            <a:r>
              <a:rPr lang="vi-VN" altLang="x-none" sz="2200" i="1" dirty="0"/>
              <a:t>thiệu  về sự đa dạng của mỗi loại phương tiện GT, đặc điểm, tên gọi người điều khiển các PTGT, quy định an toàn  và văn hóa đi trên các PTGT,...</a:t>
            </a:r>
          </a:p>
          <a:p>
            <a:pPr>
              <a:buNone/>
            </a:pPr>
            <a:r>
              <a:rPr lang="vi-VN" altLang="x-none" sz="2200" dirty="0"/>
              <a:t>2</a:t>
            </a:r>
            <a:r>
              <a:rPr lang="vi-VN" altLang="x-none" sz="2200" dirty="0" smtClean="0"/>
              <a:t>.</a:t>
            </a:r>
            <a:r>
              <a:rPr lang="en-US" altLang="x-none" sz="2200" dirty="0" smtClean="0"/>
              <a:t> </a:t>
            </a:r>
            <a:r>
              <a:rPr lang="vi-VN" altLang="x-none" sz="2200" dirty="0" smtClean="0"/>
              <a:t>Hệ </a:t>
            </a:r>
            <a:r>
              <a:rPr lang="vi-VN" altLang="x-none" sz="2200" dirty="0"/>
              <a:t>thống báo hiệu đường bộ</a:t>
            </a:r>
          </a:p>
          <a:p>
            <a:pPr marL="0" indent="0">
              <a:buNone/>
            </a:pPr>
            <a:r>
              <a:rPr lang="en-US" sz="2200" dirty="0" smtClean="0"/>
              <a:t>(1) </a:t>
            </a:r>
            <a:r>
              <a:rPr sz="2200" dirty="0" err="1" smtClean="0"/>
              <a:t>Đèn</a:t>
            </a:r>
            <a:r>
              <a:rPr sz="2200" dirty="0" smtClean="0"/>
              <a:t> </a:t>
            </a:r>
            <a:r>
              <a:rPr sz="2200" dirty="0"/>
              <a:t>tín </a:t>
            </a:r>
            <a:r>
              <a:rPr sz="2200" dirty="0" err="1"/>
              <a:t>hiệu</a:t>
            </a:r>
            <a:r>
              <a:rPr sz="2200" dirty="0"/>
              <a:t> </a:t>
            </a:r>
            <a:r>
              <a:rPr sz="2200" dirty="0" smtClean="0"/>
              <a:t>GT</a:t>
            </a:r>
            <a:r>
              <a:rPr lang="en-US" sz="2200" dirty="0" smtClean="0"/>
              <a:t> (2) </a:t>
            </a:r>
            <a:r>
              <a:rPr sz="2200" dirty="0" smtClean="0"/>
              <a:t>Một </a:t>
            </a:r>
            <a:r>
              <a:rPr sz="2200" dirty="0"/>
              <a:t>số biển hiệu giao thông đường bộ: Biển báo cấm; Biển báo báo nguy hiểm; Biển hiệu lệnh; Biển chỉ dẫn. </a:t>
            </a:r>
            <a:endParaRPr lang="vi-VN" altLang="x-none" sz="2200" dirty="0"/>
          </a:p>
          <a:p>
            <a:pPr>
              <a:buNone/>
            </a:pPr>
            <a:r>
              <a:rPr lang="vi-VN" altLang="x-none" sz="2200" dirty="0"/>
              <a:t>3. </a:t>
            </a:r>
            <a:r>
              <a:rPr lang="en-IN" altLang="x-none" sz="2200" dirty="0"/>
              <a:t>An toàn khi </a:t>
            </a:r>
            <a:r>
              <a:rPr lang="vi-VN" altLang="x-none" sz="2200" dirty="0"/>
              <a:t>tham gia giao thông: </a:t>
            </a:r>
            <a:r>
              <a:rPr lang="en-IN" altLang="x-none" sz="2200" dirty="0"/>
              <a:t>đi bộ, khi đi qua đường, khi ngồi trên các phương tiện giao thông, khi vui chơi.</a:t>
            </a:r>
            <a:endParaRPr lang="vi-VN" altLang="x-none" sz="2200" dirty="0"/>
          </a:p>
          <a:p>
            <a:pPr>
              <a:buNone/>
            </a:pPr>
            <a:r>
              <a:rPr lang="vi-VN" altLang="x-none" sz="2200" dirty="0"/>
              <a:t>4. Những hậu quả nguy hiểm khi không thực hiện quy định về ATGT</a:t>
            </a:r>
          </a:p>
          <a:p>
            <a:pPr>
              <a:buNone/>
            </a:pPr>
            <a:endParaRPr lang="vi-VN" altLang="x-none" sz="1800" dirty="0"/>
          </a:p>
          <a:p>
            <a:pPr>
              <a:buNone/>
            </a:pPr>
            <a:endParaRPr lang="vi-VN" altLang="x-none" sz="1800" dirty="0"/>
          </a:p>
          <a:p>
            <a:endParaRPr lang="vi-VN" altLang="x-none" dirty="0"/>
          </a:p>
        </p:txBody>
      </p:sp>
      <p:sp>
        <p:nvSpPr>
          <p:cNvPr id="11266" name="Title 1"/>
          <p:cNvSpPr>
            <a:spLocks noGrp="1"/>
          </p:cNvSpPr>
          <p:nvPr>
            <p:ph type="title"/>
          </p:nvPr>
        </p:nvSpPr>
        <p:spPr>
          <a:ln/>
        </p:spPr>
        <p:txBody>
          <a:bodyPr vert="horz" wrap="square" lIns="91440" tIns="45720" rIns="91440" bIns="45720" anchor="b"/>
          <a:lstStyle/>
          <a:p>
            <a:r>
              <a:rPr lang="" altLang="x-none" sz="3200" b="1" dirty="0">
                <a:cs typeface="Arial" panose="020B0604020202020204" pitchFamily="34" charset="0"/>
              </a:rPr>
              <a:t>Nội dung </a:t>
            </a:r>
            <a:r>
              <a:rPr lang="vi-VN" altLang="x-none" sz="3200" b="1" dirty="0">
                <a:cs typeface="Arial" panose="020B0604020202020204" pitchFamily="34" charset="0"/>
              </a:rPr>
              <a:t> giáo dục </a:t>
            </a:r>
            <a:r>
              <a:rPr lang="" altLang="x-none" sz="3200" b="1" dirty="0">
                <a:cs typeface="Arial" panose="020B0604020202020204" pitchFamily="34" charset="0"/>
              </a:rPr>
              <a:t>ATGT ch</a:t>
            </a:r>
            <a:r>
              <a:rPr lang="vi-VN" altLang="x-none" sz="3200" b="1" dirty="0">
                <a:cs typeface="Arial" panose="020B0604020202020204" pitchFamily="34" charset="0"/>
              </a:rPr>
              <a:t>ung cho</a:t>
            </a:r>
            <a:r>
              <a:rPr lang="" altLang="x-none" sz="3200" b="1" dirty="0">
                <a:cs typeface="Arial" panose="020B0604020202020204" pitchFamily="34" charset="0"/>
              </a:rPr>
              <a:t> trẻ </a:t>
            </a:r>
            <a:r>
              <a:rPr lang="vi-VN" altLang="x-none" sz="3200" b="1" dirty="0">
                <a:cs typeface="Arial" panose="020B0604020202020204" pitchFamily="34" charset="0"/>
              </a:rPr>
              <a:t>MG</a:t>
            </a:r>
            <a:r>
              <a:rPr lang="" altLang="x-none" sz="3200" b="1" dirty="0">
                <a:cs typeface="Arial" panose="020B0604020202020204" pitchFamily="34" charset="0"/>
              </a:rPr>
              <a:t/>
            </a:r>
            <a:br>
              <a:rPr lang="" altLang="x-none" sz="3200" b="1" dirty="0">
                <a:cs typeface="Arial" panose="020B0604020202020204" pitchFamily="34" charset="0"/>
              </a:rPr>
            </a:br>
            <a:endParaRPr lang="vi-VN" altLang="x-none"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990600"/>
            <a:ext cx="1600200" cy="1066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ln/>
        </p:spPr>
        <p:txBody>
          <a:bodyPr vert="horz" wrap="square" lIns="91440" tIns="45720" rIns="91440" bIns="45720" anchor="b"/>
          <a:lstStyle/>
          <a:p>
            <a:r>
              <a:rPr lang="" altLang="x-none" sz="2800" b="1" dirty="0">
                <a:cs typeface="Arial" panose="020B0604020202020204" pitchFamily="34" charset="0"/>
              </a:rPr>
              <a:t>Nội dung </a:t>
            </a:r>
            <a:r>
              <a:rPr lang="vi-VN" altLang="x-none" sz="2800" b="1" dirty="0">
                <a:cs typeface="Arial" panose="020B0604020202020204" pitchFamily="34" charset="0"/>
              </a:rPr>
              <a:t>giáo dục </a:t>
            </a:r>
            <a:r>
              <a:rPr lang="" altLang="x-none" sz="2800" b="1" dirty="0">
                <a:cs typeface="Arial" panose="020B0604020202020204" pitchFamily="34" charset="0"/>
              </a:rPr>
              <a:t>ATGT </a:t>
            </a:r>
            <a:r>
              <a:rPr lang="vi-VN" altLang="x-none" sz="2800" b="1" dirty="0">
                <a:cs typeface="Arial" panose="020B0604020202020204" pitchFamily="34" charset="0"/>
              </a:rPr>
              <a:t>cho</a:t>
            </a:r>
            <a:r>
              <a:rPr lang="" altLang="x-none" sz="2800" b="1" dirty="0">
                <a:cs typeface="Arial" panose="020B0604020202020204" pitchFamily="34" charset="0"/>
              </a:rPr>
              <a:t> trẻ </a:t>
            </a:r>
            <a:r>
              <a:rPr lang="vi-VN" altLang="x-none" sz="2800" b="1" dirty="0">
                <a:cs typeface="Arial" panose="020B0604020202020204" pitchFamily="34" charset="0"/>
              </a:rPr>
              <a:t>MG 3- 4 tuổi</a:t>
            </a:r>
            <a:r>
              <a:rPr lang="" altLang="x-none" sz="2800" b="1" dirty="0">
                <a:cs typeface="Arial" panose="020B0604020202020204" pitchFamily="34" charset="0"/>
              </a:rPr>
              <a:t/>
            </a:r>
            <a:br>
              <a:rPr lang="" altLang="x-none" sz="2800" b="1" dirty="0">
                <a:cs typeface="Arial" panose="020B0604020202020204" pitchFamily="34" charset="0"/>
              </a:rPr>
            </a:br>
            <a:endParaRPr lang="vi-VN" altLang="x-none" sz="2800" dirty="0"/>
          </a:p>
        </p:txBody>
      </p:sp>
      <p:sp>
        <p:nvSpPr>
          <p:cNvPr id="12291" name="Content Placeholder 2"/>
          <p:cNvSpPr>
            <a:spLocks noGrp="1"/>
          </p:cNvSpPr>
          <p:nvPr>
            <p:ph idx="1"/>
          </p:nvPr>
        </p:nvSpPr>
        <p:spPr>
          <a:xfrm>
            <a:off x="457200" y="2057400"/>
            <a:ext cx="8229600" cy="4191000"/>
          </a:xfrm>
          <a:ln/>
        </p:spPr>
        <p:txBody>
          <a:bodyPr vert="horz" wrap="square" lIns="91440" tIns="45720" rIns="91440" bIns="45720" anchor="t"/>
          <a:lstStyle/>
          <a:p>
            <a:pPr>
              <a:buNone/>
            </a:pPr>
            <a:r>
              <a:rPr lang="vi-VN" altLang="x-none" sz="2000" dirty="0"/>
              <a:t>1.   Làm quen với một số phương tiện giao thông quen thuộc : Nhận biết tên gọi, đặc điểm, công dụng của một số phương tiện giao thông quen thuộc như ô tô, xe máy, xe đạp, tàu hoả, máy bay…</a:t>
            </a:r>
          </a:p>
          <a:p>
            <a:pPr>
              <a:buNone/>
            </a:pPr>
            <a:r>
              <a:rPr lang="vi-VN" altLang="x-none" sz="2000" dirty="0"/>
              <a:t>2.   Nắm tay người lớn khi đi qua đường : Trẻ em dưới 7 tuổi không được qua đường một mình, muốn qua đường phải được người lớn nắm tay dẫn dắt.</a:t>
            </a:r>
          </a:p>
          <a:p>
            <a:pPr>
              <a:buNone/>
            </a:pPr>
            <a:r>
              <a:rPr lang="vi-VN" altLang="x-none" sz="2000" dirty="0"/>
              <a:t>3.    Ngồi trên xe đạp, xe máy an toàn :</a:t>
            </a:r>
          </a:p>
          <a:p>
            <a:pPr>
              <a:buNone/>
            </a:pPr>
            <a:r>
              <a:rPr lang="vi-VN" altLang="x-none" sz="2000" dirty="0"/>
              <a:t>       + Ngồi cho hai chân về hai bên, hai tay ôm người lái xe và đội mũ bảo hiểm đúng quy cách khi ngồi trên xe đạp, điện hoặc xe máy. </a:t>
            </a:r>
          </a:p>
          <a:p>
            <a:pPr>
              <a:buNone/>
            </a:pPr>
            <a:r>
              <a:rPr lang="vi-VN" altLang="x-none" sz="2000" dirty="0"/>
              <a:t>        + Không được ngồi trên đầu xe hoặc giỏ xe ;</a:t>
            </a:r>
          </a:p>
          <a:p>
            <a:pPr>
              <a:buNone/>
            </a:pPr>
            <a:r>
              <a:rPr lang="vi-VN" altLang="x-none" sz="2000" dirty="0"/>
              <a:t>        + Không được đứng trên xe.  Không ngồi ngược chiều của xe,...</a:t>
            </a:r>
          </a:p>
          <a:p>
            <a:pPr>
              <a:buNone/>
            </a:pPr>
            <a:r>
              <a:rPr lang="vi-VN" altLang="x-none" sz="2000" dirty="0"/>
              <a:t>4. Những hậu quả khi không tuân thủ các quy định khi tham gia giao thông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91200"/>
            <a:ext cx="2057400" cy="13716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ln/>
        </p:spPr>
        <p:txBody>
          <a:bodyPr vert="horz" wrap="square" lIns="91440" tIns="45720" rIns="91440" bIns="45720" anchor="b"/>
          <a:lstStyle/>
          <a:p>
            <a:r>
              <a:rPr lang="" altLang="x-none" sz="2800" b="1" dirty="0">
                <a:latin typeface="Arial" panose="020B0604020202020204" pitchFamily="34" charset="0"/>
                <a:cs typeface="Arial" panose="020B0604020202020204" pitchFamily="34" charset="0"/>
              </a:rPr>
              <a:t>Nội dung </a:t>
            </a:r>
            <a:r>
              <a:rPr lang="vi-VN" altLang="x-none" sz="2800" b="1" dirty="0">
                <a:latin typeface="Arial" panose="020B0604020202020204" pitchFamily="34" charset="0"/>
                <a:cs typeface="Arial" panose="020B0604020202020204" pitchFamily="34" charset="0"/>
              </a:rPr>
              <a:t>giáo dục </a:t>
            </a:r>
            <a:r>
              <a:rPr lang="" altLang="x-none" sz="2800" b="1" dirty="0">
                <a:latin typeface="Arial" panose="020B0604020202020204" pitchFamily="34" charset="0"/>
                <a:cs typeface="Arial" panose="020B0604020202020204" pitchFamily="34" charset="0"/>
              </a:rPr>
              <a:t>ATGT </a:t>
            </a:r>
            <a:r>
              <a:rPr lang="vi-VN" altLang="x-none" sz="2800" b="1" dirty="0">
                <a:latin typeface="Arial" panose="020B0604020202020204" pitchFamily="34" charset="0"/>
                <a:cs typeface="Arial" panose="020B0604020202020204" pitchFamily="34" charset="0"/>
              </a:rPr>
              <a:t>cho</a:t>
            </a:r>
            <a:r>
              <a:rPr lang="" altLang="x-none" sz="2800" b="1" dirty="0">
                <a:latin typeface="Arial" panose="020B0604020202020204" pitchFamily="34" charset="0"/>
                <a:cs typeface="Arial" panose="020B0604020202020204" pitchFamily="34" charset="0"/>
              </a:rPr>
              <a:t> trẻ </a:t>
            </a:r>
            <a:r>
              <a:rPr lang="vi-VN" altLang="x-none" sz="2800" b="1" dirty="0">
                <a:latin typeface="Arial" panose="020B0604020202020204" pitchFamily="34" charset="0"/>
                <a:cs typeface="Arial" panose="020B0604020202020204" pitchFamily="34" charset="0"/>
              </a:rPr>
              <a:t>MG 4 – 5 tuổi</a:t>
            </a:r>
            <a:r>
              <a:rPr lang="" altLang="x-none" sz="2800" b="1" dirty="0">
                <a:latin typeface="Arial" panose="020B0604020202020204" pitchFamily="34" charset="0"/>
                <a:cs typeface="Arial" panose="020B0604020202020204" pitchFamily="34" charset="0"/>
              </a:rPr>
              <a:t/>
            </a:r>
            <a:br>
              <a:rPr lang="" altLang="x-none" sz="2800" b="1" dirty="0">
                <a:latin typeface="Arial" panose="020B0604020202020204" pitchFamily="34" charset="0"/>
                <a:cs typeface="Arial" panose="020B0604020202020204" pitchFamily="34" charset="0"/>
              </a:rPr>
            </a:br>
            <a:endParaRPr lang="vi-VN" altLang="x-none" sz="2800" dirty="0"/>
          </a:p>
        </p:txBody>
      </p:sp>
      <p:sp>
        <p:nvSpPr>
          <p:cNvPr id="13315" name="Content Placeholder 2"/>
          <p:cNvSpPr>
            <a:spLocks noGrp="1"/>
          </p:cNvSpPr>
          <p:nvPr>
            <p:ph idx="1"/>
          </p:nvPr>
        </p:nvSpPr>
        <p:spPr>
          <a:xfrm>
            <a:off x="457200" y="1828800"/>
            <a:ext cx="8229600" cy="5029200"/>
          </a:xfrm>
          <a:ln/>
        </p:spPr>
        <p:txBody>
          <a:bodyPr vert="horz" wrap="square" lIns="91440" tIns="45720" rIns="91440" bIns="45720" anchor="t"/>
          <a:lstStyle/>
          <a:p>
            <a:pPr>
              <a:buNone/>
            </a:pPr>
            <a:r>
              <a:rPr lang="vi-VN" altLang="x-none" sz="2200" dirty="0"/>
              <a:t>Ngoài việc củng cố các nội dung đã học ở lớp 3 − 4 tuổi, trẻ mẫu giáo 4 − 5 tuổi </a:t>
            </a:r>
            <a:r>
              <a:rPr lang="vi-VN" altLang="x-none" sz="2200" dirty="0" smtClean="0"/>
              <a:t>cần</a:t>
            </a:r>
            <a:r>
              <a:rPr lang="en-US" altLang="x-none" sz="2200" dirty="0" smtClean="0"/>
              <a:t> </a:t>
            </a:r>
            <a:r>
              <a:rPr lang="vi-VN" altLang="x-none" sz="2200" dirty="0" smtClean="0"/>
              <a:t>được </a:t>
            </a:r>
            <a:r>
              <a:rPr lang="vi-VN" altLang="x-none" sz="2200" dirty="0"/>
              <a:t>hướng dẫn thêm:</a:t>
            </a:r>
          </a:p>
          <a:p>
            <a:pPr>
              <a:buNone/>
            </a:pPr>
            <a:r>
              <a:rPr lang="vi-VN" altLang="x-none" sz="2200" dirty="0"/>
              <a:t>1. Các phương tiện giao thông </a:t>
            </a:r>
          </a:p>
          <a:p>
            <a:pPr>
              <a:buNone/>
            </a:pPr>
            <a:r>
              <a:rPr lang="vi-VN" altLang="x-none" sz="2200" dirty="0"/>
              <a:t>+ Kể tên, so sánh, phân loại một số phương tiện giao thông.</a:t>
            </a:r>
          </a:p>
          <a:p>
            <a:pPr>
              <a:buNone/>
            </a:pPr>
            <a:r>
              <a:rPr lang="vi-VN" altLang="x-none" sz="2200" dirty="0"/>
              <a:t>+ Biết một số dịch vụ GT như : nơi bán vé, bến ô tô, ga tàu, sân bay, ...</a:t>
            </a:r>
          </a:p>
          <a:p>
            <a:pPr>
              <a:buNone/>
            </a:pPr>
            <a:r>
              <a:rPr lang="vi-VN" altLang="x-none" sz="2200" dirty="0"/>
              <a:t>2.  Chơi ở nơi an toàn : Tránh nơi có nhiều người và xe cộ đi lại, chợ, trạm điện, nơi độc hại, nơi có vật liệu nổ, nơi dễ cháy nổ;  ...</a:t>
            </a:r>
          </a:p>
          <a:p>
            <a:pPr algn="just">
              <a:buNone/>
            </a:pPr>
            <a:r>
              <a:rPr lang="vi-VN" altLang="x-none" sz="2200" dirty="0"/>
              <a:t>3. Đi bộ an toàn: </a:t>
            </a:r>
            <a:endParaRPr lang="en-US" altLang="x-none" sz="2200" dirty="0" smtClean="0"/>
          </a:p>
          <a:p>
            <a:pPr algn="just">
              <a:buNone/>
            </a:pPr>
            <a:r>
              <a:rPr lang="vi-VN" altLang="x-none" sz="2200" dirty="0" smtClean="0"/>
              <a:t>4</a:t>
            </a:r>
            <a:r>
              <a:rPr lang="vi-VN" altLang="x-none" sz="2200" dirty="0"/>
              <a:t>. An toàn khi đi trên các phương tiện giao thông </a:t>
            </a:r>
          </a:p>
          <a:p>
            <a:pPr>
              <a:buNone/>
            </a:pPr>
            <a:r>
              <a:rPr lang="vi-VN" altLang="x-none" sz="2200" dirty="0"/>
              <a:t>5. Làm quen với tín hiệu đèn giao thông  (các tín hiệu và ý nghĩa)</a:t>
            </a:r>
          </a:p>
          <a:p>
            <a:pPr>
              <a:buNone/>
            </a:pPr>
            <a:r>
              <a:rPr lang="vi-VN" altLang="x-none" sz="2200" dirty="0"/>
              <a:t>6. Những hậu quả khi không tuân thủ các quy định khi tham gia giao thông</a:t>
            </a:r>
          </a:p>
          <a:p>
            <a:pPr>
              <a:buNone/>
            </a:pPr>
            <a:endParaRPr lang="vi-VN" altLang="x-none" sz="2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ln/>
        </p:spPr>
        <p:txBody>
          <a:bodyPr vert="horz" wrap="square" lIns="91440" tIns="45720" rIns="91440" bIns="45720" anchor="b"/>
          <a:lstStyle/>
          <a:p>
            <a:r>
              <a:rPr lang="" altLang="x-none" sz="2400" b="1" dirty="0">
                <a:latin typeface="Arial" panose="020B0604020202020204" pitchFamily="34" charset="0"/>
                <a:cs typeface="Arial" panose="020B0604020202020204" pitchFamily="34" charset="0"/>
              </a:rPr>
              <a:t>Nội dung </a:t>
            </a:r>
            <a:r>
              <a:rPr lang="vi-VN" altLang="x-none" sz="2400" b="1" dirty="0">
                <a:latin typeface="Arial" panose="020B0604020202020204" pitchFamily="34" charset="0"/>
                <a:cs typeface="Arial" panose="020B0604020202020204" pitchFamily="34" charset="0"/>
              </a:rPr>
              <a:t>giáo dục </a:t>
            </a:r>
            <a:r>
              <a:rPr lang="" altLang="x-none" sz="2400" b="1" dirty="0">
                <a:latin typeface="Arial" panose="020B0604020202020204" pitchFamily="34" charset="0"/>
                <a:cs typeface="Arial" panose="020B0604020202020204" pitchFamily="34" charset="0"/>
              </a:rPr>
              <a:t>ATGT </a:t>
            </a:r>
            <a:r>
              <a:rPr lang="vi-VN" altLang="x-none" sz="2400" b="1" dirty="0">
                <a:latin typeface="Arial" panose="020B0604020202020204" pitchFamily="34" charset="0"/>
                <a:cs typeface="Arial" panose="020B0604020202020204" pitchFamily="34" charset="0"/>
              </a:rPr>
              <a:t>cho</a:t>
            </a:r>
            <a:r>
              <a:rPr lang="" altLang="x-none" sz="2400" b="1" dirty="0">
                <a:latin typeface="Arial" panose="020B0604020202020204" pitchFamily="34" charset="0"/>
                <a:cs typeface="Arial" panose="020B0604020202020204" pitchFamily="34" charset="0"/>
              </a:rPr>
              <a:t> trẻ </a:t>
            </a:r>
            <a:r>
              <a:rPr lang="vi-VN" altLang="x-none" sz="2400" b="1" dirty="0">
                <a:latin typeface="Arial" panose="020B0604020202020204" pitchFamily="34" charset="0"/>
                <a:cs typeface="Arial" panose="020B0604020202020204" pitchFamily="34" charset="0"/>
              </a:rPr>
              <a:t>MG 5 – 6 tuổi</a:t>
            </a:r>
            <a:r>
              <a:rPr lang="" altLang="x-none" sz="2400" b="1" dirty="0">
                <a:latin typeface="Arial" panose="020B0604020202020204" pitchFamily="34" charset="0"/>
                <a:cs typeface="Arial" panose="020B0604020202020204" pitchFamily="34" charset="0"/>
              </a:rPr>
              <a:t/>
            </a:r>
            <a:br>
              <a:rPr lang="" altLang="x-none" sz="2400" b="1" dirty="0">
                <a:latin typeface="Arial" panose="020B0604020202020204" pitchFamily="34" charset="0"/>
                <a:cs typeface="Arial" panose="020B0604020202020204" pitchFamily="34" charset="0"/>
              </a:rPr>
            </a:br>
            <a:endParaRPr lang="vi-VN" altLang="x-none" sz="2400" dirty="0"/>
          </a:p>
        </p:txBody>
      </p:sp>
      <p:sp>
        <p:nvSpPr>
          <p:cNvPr id="14339" name="Content Placeholder 2"/>
          <p:cNvSpPr>
            <a:spLocks noGrp="1"/>
          </p:cNvSpPr>
          <p:nvPr>
            <p:ph idx="1"/>
          </p:nvPr>
        </p:nvSpPr>
        <p:spPr>
          <a:xfrm>
            <a:off x="457200" y="1905000"/>
            <a:ext cx="8229600" cy="4419600"/>
          </a:xfrm>
          <a:ln/>
        </p:spPr>
        <p:txBody>
          <a:bodyPr vert="horz" wrap="square" lIns="91440" tIns="45720" rIns="91440" bIns="45720" anchor="t"/>
          <a:lstStyle/>
          <a:p>
            <a:pPr>
              <a:buNone/>
            </a:pPr>
            <a:r>
              <a:rPr lang="vi-VN" altLang="x-none" sz="2000" dirty="0"/>
              <a:t>Ngoài việc củng cố các nội dung đã học ở lớp 3 – 4 tuổi và 4 − 5 tuổi, lớp 5 − 6 tuổi cần được hướng dẫn thêm :</a:t>
            </a:r>
          </a:p>
          <a:p>
            <a:pPr>
              <a:buNone/>
            </a:pPr>
            <a:r>
              <a:rPr lang="vi-VN" altLang="x-none" sz="2000" dirty="0"/>
              <a:t>1</a:t>
            </a:r>
            <a:r>
              <a:rPr lang="vi-VN" altLang="x-none" sz="2000" dirty="0" smtClean="0"/>
              <a:t>.</a:t>
            </a:r>
            <a:r>
              <a:rPr lang="en-US" altLang="x-none" sz="2000" dirty="0" smtClean="0"/>
              <a:t> </a:t>
            </a:r>
            <a:r>
              <a:rPr lang="vi-VN" altLang="x-none" sz="2000" dirty="0" smtClean="0"/>
              <a:t>Làm </a:t>
            </a:r>
            <a:r>
              <a:rPr lang="vi-VN" altLang="x-none" sz="2000" dirty="0"/>
              <a:t>quen với một số biển báo hiệu giao thông đường bộ (về màu sắc, hình dạng và quy định) :</a:t>
            </a:r>
          </a:p>
          <a:p>
            <a:pPr>
              <a:buNone/>
            </a:pPr>
            <a:r>
              <a:rPr lang="vi-VN" altLang="x-none" sz="2000" dirty="0" smtClean="0"/>
              <a:t>+</a:t>
            </a:r>
            <a:r>
              <a:rPr lang="en-US" altLang="x-none" sz="2000" dirty="0" smtClean="0"/>
              <a:t> </a:t>
            </a:r>
            <a:r>
              <a:rPr lang="vi-VN" altLang="x-none" sz="2000" dirty="0" smtClean="0"/>
              <a:t>Biển </a:t>
            </a:r>
            <a:r>
              <a:rPr lang="vi-VN" altLang="x-none" sz="2000" dirty="0"/>
              <a:t>báo cấm </a:t>
            </a:r>
          </a:p>
          <a:p>
            <a:pPr>
              <a:buNone/>
            </a:pPr>
            <a:r>
              <a:rPr lang="vi-VN" altLang="x-none" sz="2000" dirty="0"/>
              <a:t>+ Biển báo nguy hiểm </a:t>
            </a:r>
            <a:endParaRPr lang="en-US" altLang="x-none" sz="2000" dirty="0" smtClean="0"/>
          </a:p>
          <a:p>
            <a:pPr>
              <a:buNone/>
            </a:pPr>
            <a:r>
              <a:rPr lang="vi-VN" altLang="x-none" sz="2000" dirty="0"/>
              <a:t>+ Biển hiệu lệnh </a:t>
            </a:r>
            <a:endParaRPr lang="en-US" altLang="x-none" sz="2000" dirty="0" smtClean="0"/>
          </a:p>
          <a:p>
            <a:pPr>
              <a:buNone/>
            </a:pPr>
            <a:r>
              <a:rPr lang="vi-VN" altLang="x-none" sz="2000" dirty="0" smtClean="0"/>
              <a:t>+ </a:t>
            </a:r>
            <a:r>
              <a:rPr lang="vi-VN" altLang="x-none" sz="2000" dirty="0"/>
              <a:t>Biển chỉ dẫn </a:t>
            </a:r>
            <a:endParaRPr lang="en-US" altLang="x-none" sz="2000" dirty="0"/>
          </a:p>
          <a:p>
            <a:pPr>
              <a:buNone/>
            </a:pPr>
            <a:r>
              <a:rPr lang="vi-VN" altLang="x-none" sz="2000" dirty="0" smtClean="0"/>
              <a:t>2</a:t>
            </a:r>
            <a:r>
              <a:rPr lang="vi-VN" altLang="x-none" sz="2000" dirty="0"/>
              <a:t>. Nơi qua đường an toàn : Nhận biết những nơi qua đường an toàn : nơi có</a:t>
            </a:r>
          </a:p>
          <a:p>
            <a:pPr>
              <a:buNone/>
            </a:pPr>
            <a:r>
              <a:rPr lang="vi-VN" altLang="x-none" sz="2000" dirty="0"/>
              <a:t>vạch kẻ đường ; cầu vượt hoặc hầm qua đường dành cho người đi bộ</a:t>
            </a:r>
          </a:p>
          <a:p>
            <a:pPr>
              <a:buNone/>
            </a:pPr>
            <a:r>
              <a:rPr lang="vi-VN" altLang="x-none" sz="2000" baseline="-25000" dirty="0"/>
              <a:t> </a:t>
            </a:r>
            <a:r>
              <a:rPr lang="vi-VN" altLang="x-none" sz="2000" dirty="0"/>
              <a:t>3. Cách đội mũ bảo hiểm đúng </a:t>
            </a:r>
          </a:p>
          <a:p>
            <a:pPr>
              <a:buNone/>
            </a:pPr>
            <a:r>
              <a:rPr lang="vi-VN" altLang="x-none" sz="2000" dirty="0"/>
              <a:t>4. Hậu quả của việc không tuân thủ các quy định khi tham gia giao thông</a:t>
            </a:r>
          </a:p>
          <a:p>
            <a:pPr>
              <a:buNone/>
            </a:pPr>
            <a:endParaRPr lang="vi-VN" altLang="x-none"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ln/>
        </p:spPr>
        <p:txBody>
          <a:bodyPr vert="horz" wrap="square" lIns="91440" tIns="45720" rIns="91440" bIns="45720" anchor="b"/>
          <a:lstStyle/>
          <a:p>
            <a:r>
              <a:rPr lang="" altLang="x-none" sz="2400" i="1" dirty="0"/>
              <a:t> </a:t>
            </a:r>
            <a:r>
              <a:rPr lang="vi-VN" altLang="x-none" sz="2400" b="1" dirty="0"/>
              <a:t>Hướng dẫn lồng ghép, tích hợp nội dung giáo dục ATGT trong thực hiện chương trình </a:t>
            </a:r>
            <a:r>
              <a:rPr lang="vi-VN" altLang="x-none" sz="2400" b="1" dirty="0" smtClean="0"/>
              <a:t>GDMN</a:t>
            </a:r>
            <a:r>
              <a:rPr lang="en-US" altLang="x-none" sz="2400" b="1" dirty="0" smtClean="0"/>
              <a:t> </a:t>
            </a:r>
            <a:br>
              <a:rPr lang="en-US" altLang="x-none" sz="2400" b="1" dirty="0" smtClean="0"/>
            </a:br>
            <a:r>
              <a:rPr lang="en-US" altLang="x-none" sz="2400" b="1" dirty="0" smtClean="0"/>
              <a:t>(Tài liệu </a:t>
            </a:r>
            <a:r>
              <a:rPr lang="en-US" altLang="x-none" sz="2400" b="1" dirty="0" err="1" smtClean="0"/>
              <a:t>tham</a:t>
            </a:r>
            <a:r>
              <a:rPr lang="en-US" altLang="x-none" sz="2400" b="1" dirty="0" smtClean="0"/>
              <a:t> </a:t>
            </a:r>
            <a:r>
              <a:rPr lang="en-US" altLang="x-none" sz="2400" b="1" dirty="0" err="1" smtClean="0"/>
              <a:t>khảo</a:t>
            </a:r>
            <a:r>
              <a:rPr lang="en-US" altLang="x-none" sz="2400" b="1" dirty="0" smtClean="0"/>
              <a:t>) </a:t>
            </a:r>
            <a:r>
              <a:rPr lang="en-US" altLang="x-none" sz="2400" b="1" dirty="0" err="1" smtClean="0">
                <a:hlinkClick r:id="rId2" action="ppaction://hlinkfile"/>
              </a:rPr>
              <a:t>Ảnh</a:t>
            </a:r>
            <a:r>
              <a:rPr lang="en-US" altLang="x-none" sz="2400" b="1" dirty="0" smtClean="0">
                <a:hlinkClick r:id="rId2" action="ppaction://hlinkfile"/>
              </a:rPr>
              <a:t> TL </a:t>
            </a:r>
            <a:r>
              <a:rPr lang="en-US" altLang="x-none" sz="2400" b="1" dirty="0" err="1" smtClean="0">
                <a:hlinkClick r:id="rId2" action="ppaction://hlinkfile"/>
              </a:rPr>
              <a:t>giáo</a:t>
            </a:r>
            <a:r>
              <a:rPr lang="en-US" altLang="x-none" sz="2400" b="1" dirty="0" smtClean="0">
                <a:hlinkClick r:id="rId2" action="ppaction://hlinkfile"/>
              </a:rPr>
              <a:t> </a:t>
            </a:r>
            <a:r>
              <a:rPr lang="en-US" altLang="x-none" sz="2400" b="1" dirty="0" err="1" smtClean="0">
                <a:hlinkClick r:id="rId2" action="ppaction://hlinkfile"/>
              </a:rPr>
              <a:t>viên.jpg</a:t>
            </a:r>
            <a:endParaRPr lang="vi-VN" altLang="x-none" sz="2400" b="1" dirty="0"/>
          </a:p>
        </p:txBody>
      </p:sp>
      <p:sp>
        <p:nvSpPr>
          <p:cNvPr id="20483" name="Content Placeholder 2"/>
          <p:cNvSpPr>
            <a:spLocks noGrp="1"/>
          </p:cNvSpPr>
          <p:nvPr>
            <p:ph idx="1"/>
          </p:nvPr>
        </p:nvSpPr>
        <p:spPr>
          <a:ln/>
        </p:spPr>
        <p:txBody>
          <a:bodyPr vert="horz" wrap="square" lIns="91440" tIns="45720" rIns="91440" bIns="45720" anchor="t"/>
          <a:lstStyle/>
          <a:p>
            <a:pPr algn="just" eaLnBrk="1" hangingPunct="1">
              <a:buNone/>
            </a:pPr>
            <a:r>
              <a:rPr sz="2400" dirty="0">
                <a:solidFill>
                  <a:schemeClr val="bg2"/>
                </a:solidFill>
                <a:latin typeface="Arial" panose="020B0604020202020204" pitchFamily="34" charset="0"/>
              </a:rPr>
              <a:t>     </a:t>
            </a:r>
            <a:r>
              <a:rPr lang="vi-VN" altLang="x-none" sz="2600" dirty="0" smtClean="0"/>
              <a:t>Thảo </a:t>
            </a:r>
            <a:r>
              <a:rPr lang="vi-VN" altLang="x-none" sz="2600" dirty="0"/>
              <a:t>luận nhóm: Bằng kinh nghiệm và hiểu biết của mình anh/chị hãy chia sẻ về việc triển khai nội dung </a:t>
            </a:r>
            <a:r>
              <a:rPr lang="vi-VN" altLang="x-none" sz="2600" dirty="0" smtClean="0"/>
              <a:t>GD</a:t>
            </a:r>
            <a:r>
              <a:rPr lang="en-US" altLang="x-none" sz="2600" dirty="0" smtClean="0"/>
              <a:t> </a:t>
            </a:r>
            <a:r>
              <a:rPr lang="vi-VN" altLang="x-none" sz="2600" dirty="0" smtClean="0"/>
              <a:t>ATGT </a:t>
            </a:r>
            <a:r>
              <a:rPr lang="vi-VN" altLang="x-none" sz="2600" dirty="0"/>
              <a:t>trong trường, lớp của mình</a:t>
            </a:r>
            <a:r>
              <a:rPr lang="vi-VN" altLang="x-none" sz="2600" dirty="0" smtClean="0"/>
              <a:t>?</a:t>
            </a:r>
            <a:endParaRPr lang="en-US" altLang="x-none" sz="2600" dirty="0" smtClean="0"/>
          </a:p>
          <a:p>
            <a:pPr eaLnBrk="1" hangingPunct="1">
              <a:buNone/>
            </a:pPr>
            <a:r>
              <a:rPr lang="en-US" altLang="x-none" sz="2800" dirty="0" err="1">
                <a:solidFill>
                  <a:srgbClr val="FF0000"/>
                </a:solidFill>
              </a:rPr>
              <a:t>Yêu</a:t>
            </a:r>
            <a:r>
              <a:rPr lang="en-US" altLang="x-none" sz="2800" dirty="0">
                <a:solidFill>
                  <a:srgbClr val="FF0000"/>
                </a:solidFill>
              </a:rPr>
              <a:t> </a:t>
            </a:r>
            <a:r>
              <a:rPr lang="en-US" altLang="x-none" sz="2800" dirty="0" err="1">
                <a:solidFill>
                  <a:srgbClr val="FF0000"/>
                </a:solidFill>
              </a:rPr>
              <a:t>cầu</a:t>
            </a:r>
            <a:r>
              <a:rPr lang="en-US" altLang="x-none" sz="2800" dirty="0">
                <a:solidFill>
                  <a:srgbClr val="FF0000"/>
                </a:solidFill>
              </a:rPr>
              <a:t>: </a:t>
            </a:r>
            <a:r>
              <a:rPr lang="en-US" altLang="x-none" sz="2800" dirty="0" err="1">
                <a:solidFill>
                  <a:srgbClr val="FF0000"/>
                </a:solidFill>
              </a:rPr>
              <a:t>các</a:t>
            </a:r>
            <a:r>
              <a:rPr lang="en-US" altLang="x-none" sz="2800" dirty="0">
                <a:solidFill>
                  <a:srgbClr val="FF0000"/>
                </a:solidFill>
              </a:rPr>
              <a:t> </a:t>
            </a:r>
            <a:r>
              <a:rPr lang="en-US" altLang="x-none" sz="2800" dirty="0" err="1">
                <a:solidFill>
                  <a:srgbClr val="FF0000"/>
                </a:solidFill>
              </a:rPr>
              <a:t>học</a:t>
            </a:r>
            <a:r>
              <a:rPr lang="en-US" altLang="x-none" sz="2800" dirty="0">
                <a:solidFill>
                  <a:srgbClr val="FF0000"/>
                </a:solidFill>
              </a:rPr>
              <a:t> </a:t>
            </a:r>
            <a:r>
              <a:rPr lang="en-US" altLang="x-none" sz="2800" dirty="0" err="1">
                <a:solidFill>
                  <a:srgbClr val="FF0000"/>
                </a:solidFill>
              </a:rPr>
              <a:t>viên</a:t>
            </a:r>
            <a:r>
              <a:rPr lang="en-US" altLang="x-none" sz="2800" dirty="0">
                <a:solidFill>
                  <a:srgbClr val="FF0000"/>
                </a:solidFill>
              </a:rPr>
              <a:t> </a:t>
            </a:r>
            <a:r>
              <a:rPr lang="en-US" altLang="x-none" sz="2800" dirty="0" err="1">
                <a:solidFill>
                  <a:srgbClr val="FF0000"/>
                </a:solidFill>
              </a:rPr>
              <a:t>giơ</a:t>
            </a:r>
            <a:r>
              <a:rPr lang="en-US" altLang="x-none" sz="2800" dirty="0">
                <a:solidFill>
                  <a:srgbClr val="FF0000"/>
                </a:solidFill>
              </a:rPr>
              <a:t> </a:t>
            </a:r>
            <a:r>
              <a:rPr lang="en-US" altLang="x-none" sz="2800" dirty="0" err="1">
                <a:solidFill>
                  <a:srgbClr val="FF0000"/>
                </a:solidFill>
              </a:rPr>
              <a:t>tay</a:t>
            </a:r>
            <a:r>
              <a:rPr lang="en-US" altLang="x-none" sz="2800" dirty="0">
                <a:solidFill>
                  <a:srgbClr val="FF0000"/>
                </a:solidFill>
              </a:rPr>
              <a:t> phát </a:t>
            </a:r>
            <a:r>
              <a:rPr lang="en-US" altLang="x-none" sz="2800" dirty="0" err="1">
                <a:solidFill>
                  <a:srgbClr val="FF0000"/>
                </a:solidFill>
              </a:rPr>
              <a:t>biểu</a:t>
            </a:r>
            <a:r>
              <a:rPr lang="en-US" altLang="x-none" sz="2800" dirty="0">
                <a:solidFill>
                  <a:srgbClr val="FF0000"/>
                </a:solidFill>
              </a:rPr>
              <a:t> </a:t>
            </a:r>
            <a:r>
              <a:rPr lang="en-US" altLang="x-none" sz="2800" dirty="0" err="1">
                <a:solidFill>
                  <a:srgbClr val="FF0000"/>
                </a:solidFill>
              </a:rPr>
              <a:t>hoặc</a:t>
            </a:r>
            <a:r>
              <a:rPr lang="en-US" altLang="x-none" sz="2800" dirty="0">
                <a:solidFill>
                  <a:srgbClr val="FF0000"/>
                </a:solidFill>
              </a:rPr>
              <a:t> </a:t>
            </a:r>
            <a:r>
              <a:rPr lang="en-US" altLang="x-none" sz="2800" dirty="0" err="1">
                <a:solidFill>
                  <a:srgbClr val="FF0000"/>
                </a:solidFill>
              </a:rPr>
              <a:t>viết</a:t>
            </a:r>
            <a:r>
              <a:rPr lang="en-US" altLang="x-none" sz="2800" dirty="0">
                <a:solidFill>
                  <a:srgbClr val="FF0000"/>
                </a:solidFill>
              </a:rPr>
              <a:t> </a:t>
            </a:r>
            <a:r>
              <a:rPr lang="en-US" altLang="x-none" sz="2800" dirty="0" err="1">
                <a:solidFill>
                  <a:srgbClr val="FF0000"/>
                </a:solidFill>
              </a:rPr>
              <a:t>dưới</a:t>
            </a:r>
            <a:r>
              <a:rPr lang="en-US" altLang="x-none" sz="2800" dirty="0">
                <a:solidFill>
                  <a:srgbClr val="FF0000"/>
                </a:solidFill>
              </a:rPr>
              <a:t> </a:t>
            </a:r>
            <a:r>
              <a:rPr lang="en-US" altLang="x-none" sz="2800" dirty="0" err="1">
                <a:solidFill>
                  <a:srgbClr val="FF0000"/>
                </a:solidFill>
              </a:rPr>
              <a:t>phần</a:t>
            </a:r>
            <a:r>
              <a:rPr lang="en-US" altLang="x-none" sz="2800" dirty="0">
                <a:solidFill>
                  <a:srgbClr val="FF0000"/>
                </a:solidFill>
              </a:rPr>
              <a:t> chat </a:t>
            </a:r>
            <a:r>
              <a:rPr lang="en-US" altLang="x-none" sz="2800" dirty="0" err="1">
                <a:solidFill>
                  <a:srgbClr val="FF0000"/>
                </a:solidFill>
              </a:rPr>
              <a:t>của</a:t>
            </a:r>
            <a:r>
              <a:rPr lang="en-US" altLang="x-none" sz="2800" dirty="0">
                <a:solidFill>
                  <a:srgbClr val="FF0000"/>
                </a:solidFill>
              </a:rPr>
              <a:t> </a:t>
            </a:r>
            <a:r>
              <a:rPr lang="en-US" altLang="x-none" sz="2800" dirty="0" err="1">
                <a:solidFill>
                  <a:srgbClr val="FF0000"/>
                </a:solidFill>
              </a:rPr>
              <a:t>lớp</a:t>
            </a:r>
            <a:r>
              <a:rPr lang="en-US" altLang="x-none" sz="2800" dirty="0">
                <a:solidFill>
                  <a:srgbClr val="FF0000"/>
                </a:solidFill>
              </a:rPr>
              <a:t> </a:t>
            </a:r>
            <a:r>
              <a:rPr lang="en-US" altLang="x-none" sz="2800" dirty="0" err="1">
                <a:solidFill>
                  <a:srgbClr val="FF0000"/>
                </a:solidFill>
              </a:rPr>
              <a:t>học</a:t>
            </a:r>
            <a:endParaRPr lang="vi-VN" altLang="x-none" sz="2800" dirty="0">
              <a:solidFill>
                <a:srgbClr val="FF0000"/>
              </a:solidFill>
            </a:endParaRPr>
          </a:p>
          <a:p>
            <a:pPr eaLnBrk="1" hangingPunct="1">
              <a:buNone/>
            </a:pPr>
            <a:endParaRPr lang="vi-VN" altLang="x-none" sz="2600" dirty="0"/>
          </a:p>
          <a:p>
            <a:pPr>
              <a:buNone/>
            </a:pPr>
            <a:r>
              <a:rPr lang="" altLang="x-none" sz="2600" dirty="0"/>
              <a:t> </a:t>
            </a:r>
            <a:r>
              <a:rPr lang="vi-VN" altLang="x-none" sz="2600" i="1" dirty="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13" y="4648200"/>
            <a:ext cx="2632588" cy="19812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ln/>
        </p:spPr>
        <p:txBody>
          <a:bodyPr vert="horz" wrap="square" lIns="91440" tIns="45720" rIns="91440" bIns="45720" anchor="b"/>
          <a:lstStyle/>
          <a:p>
            <a:r>
              <a:rPr lang="" altLang="x-none" sz="2400" i="1" dirty="0"/>
              <a:t> </a:t>
            </a:r>
            <a:r>
              <a:rPr lang="vi-VN" altLang="x-none" sz="2400" b="1" dirty="0"/>
              <a:t>Hướng dẫn lồng ghép, tích hợp nội dung giáo dục ATGT trong thực hiện chương trình </a:t>
            </a:r>
            <a:r>
              <a:rPr lang="vi-VN" altLang="x-none" sz="2400" b="1" dirty="0" smtClean="0"/>
              <a:t>GDMN</a:t>
            </a:r>
            <a:r>
              <a:rPr lang="en-US" altLang="x-none" sz="2400" b="1" dirty="0" smtClean="0"/>
              <a:t> </a:t>
            </a:r>
            <a:br>
              <a:rPr lang="en-US" altLang="x-none" sz="2400" b="1" dirty="0" smtClean="0"/>
            </a:br>
            <a:endParaRPr lang="vi-VN" altLang="x-none" sz="24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12" y="4267200"/>
            <a:ext cx="3318387" cy="2438400"/>
          </a:xfrm>
          <a:prstGeom prst="rect">
            <a:avLst/>
          </a:prstGeom>
        </p:spPr>
      </p:pic>
      <p:sp>
        <p:nvSpPr>
          <p:cNvPr id="20483" name="Content Placeholder 2"/>
          <p:cNvSpPr>
            <a:spLocks noGrp="1"/>
          </p:cNvSpPr>
          <p:nvPr>
            <p:ph idx="1"/>
          </p:nvPr>
        </p:nvSpPr>
        <p:spPr>
          <a:ln/>
        </p:spPr>
        <p:txBody>
          <a:bodyPr vert="horz" wrap="square" lIns="91440" tIns="45720" rIns="91440" bIns="45720" anchor="t"/>
          <a:lstStyle/>
          <a:p>
            <a:pPr eaLnBrk="1" hangingPunct="1">
              <a:buNone/>
            </a:pPr>
            <a:r>
              <a:rPr sz="2400" dirty="0">
                <a:solidFill>
                  <a:schemeClr val="bg2"/>
                </a:solidFill>
                <a:latin typeface="Arial" panose="020B0604020202020204" pitchFamily="34" charset="0"/>
              </a:rPr>
              <a:t>     </a:t>
            </a:r>
            <a:endParaRPr lang="vi-VN" altLang="x-none" sz="2400" dirty="0">
              <a:solidFill>
                <a:schemeClr val="bg2"/>
              </a:solidFill>
              <a:latin typeface="Arial" panose="020B0604020202020204" pitchFamily="34" charset="0"/>
            </a:endParaRPr>
          </a:p>
          <a:p>
            <a:pPr algn="ctr" eaLnBrk="1" hangingPunct="1">
              <a:buNone/>
            </a:pPr>
            <a:r>
              <a:rPr lang="vi-VN" altLang="x-none" dirty="0">
                <a:solidFill>
                  <a:schemeClr val="bg2"/>
                </a:solidFill>
                <a:latin typeface="Arial" panose="020B0604020202020204" pitchFamily="34" charset="0"/>
              </a:rPr>
              <a:t>     </a:t>
            </a:r>
            <a:r>
              <a:rPr lang="en-US" altLang="x-none" dirty="0" err="1" smtClean="0"/>
              <a:t>Các</a:t>
            </a:r>
            <a:r>
              <a:rPr lang="en-US" altLang="x-none" dirty="0" smtClean="0"/>
              <a:t> </a:t>
            </a:r>
            <a:r>
              <a:rPr lang="en-US" altLang="x-none" dirty="0" err="1" smtClean="0"/>
              <a:t>học</a:t>
            </a:r>
            <a:r>
              <a:rPr lang="en-US" altLang="x-none" dirty="0" smtClean="0"/>
              <a:t> </a:t>
            </a:r>
            <a:r>
              <a:rPr lang="en-US" altLang="x-none" dirty="0" err="1" smtClean="0"/>
              <a:t>viên</a:t>
            </a:r>
            <a:r>
              <a:rPr lang="en-US" altLang="x-none" dirty="0" smtClean="0"/>
              <a:t> </a:t>
            </a:r>
            <a:r>
              <a:rPr lang="vi-VN" altLang="x-none" dirty="0" smtClean="0"/>
              <a:t>chia </a:t>
            </a:r>
            <a:r>
              <a:rPr lang="vi-VN" altLang="x-none" dirty="0"/>
              <a:t>sẻ về việc triển khai nội dung GDATGT trong trường, lớp của </a:t>
            </a:r>
            <a:r>
              <a:rPr lang="vi-VN" altLang="x-none" dirty="0" smtClean="0"/>
              <a:t>mình</a:t>
            </a:r>
            <a:endParaRPr lang="en-US" altLang="x-none" dirty="0" smtClean="0"/>
          </a:p>
          <a:p>
            <a:pPr algn="ctr" eaLnBrk="1" hangingPunct="1">
              <a:buNone/>
            </a:pPr>
            <a:r>
              <a:rPr lang="en-US" altLang="x-none" b="1" i="1" dirty="0" err="1" smtClean="0">
                <a:solidFill>
                  <a:srgbClr val="FF0000"/>
                </a:solidFill>
              </a:rPr>
              <a:t>Lưu</a:t>
            </a:r>
            <a:r>
              <a:rPr lang="en-US" altLang="x-none" b="1" i="1" dirty="0" smtClean="0">
                <a:solidFill>
                  <a:srgbClr val="FF0000"/>
                </a:solidFill>
              </a:rPr>
              <a:t> ý </a:t>
            </a:r>
            <a:r>
              <a:rPr lang="en-US" altLang="x-none" b="1" i="1" dirty="0" err="1" smtClean="0">
                <a:solidFill>
                  <a:srgbClr val="FF0000"/>
                </a:solidFill>
              </a:rPr>
              <a:t>các</a:t>
            </a:r>
            <a:r>
              <a:rPr lang="en-US" altLang="x-none" b="1" i="1" dirty="0" smtClean="0">
                <a:solidFill>
                  <a:srgbClr val="FF0000"/>
                </a:solidFill>
              </a:rPr>
              <a:t> </a:t>
            </a:r>
            <a:r>
              <a:rPr lang="en-US" altLang="x-none" b="1" i="1" dirty="0" err="1" smtClean="0">
                <a:solidFill>
                  <a:srgbClr val="FF0000"/>
                </a:solidFill>
              </a:rPr>
              <a:t>nguyên</a:t>
            </a:r>
            <a:r>
              <a:rPr lang="en-US" altLang="x-none" b="1" i="1" dirty="0" smtClean="0">
                <a:solidFill>
                  <a:srgbClr val="FF0000"/>
                </a:solidFill>
              </a:rPr>
              <a:t> </a:t>
            </a:r>
            <a:r>
              <a:rPr lang="en-US" altLang="x-none" b="1" i="1" dirty="0" err="1" smtClean="0">
                <a:solidFill>
                  <a:srgbClr val="FF0000"/>
                </a:solidFill>
              </a:rPr>
              <a:t>tắc</a:t>
            </a:r>
            <a:r>
              <a:rPr lang="en-US" altLang="x-none" b="1" i="1" dirty="0" smtClean="0">
                <a:solidFill>
                  <a:srgbClr val="FF0000"/>
                </a:solidFill>
              </a:rPr>
              <a:t> </a:t>
            </a:r>
            <a:r>
              <a:rPr lang="en-US" altLang="x-none" b="1" i="1" dirty="0" err="1" smtClean="0">
                <a:solidFill>
                  <a:srgbClr val="FF0000"/>
                </a:solidFill>
              </a:rPr>
              <a:t>tích</a:t>
            </a:r>
            <a:r>
              <a:rPr lang="en-US" altLang="x-none" b="1" i="1" dirty="0" smtClean="0">
                <a:solidFill>
                  <a:srgbClr val="FF0000"/>
                </a:solidFill>
              </a:rPr>
              <a:t> </a:t>
            </a:r>
            <a:r>
              <a:rPr lang="en-US" altLang="x-none" b="1" i="1" dirty="0" err="1" smtClean="0">
                <a:solidFill>
                  <a:srgbClr val="FF0000"/>
                </a:solidFill>
              </a:rPr>
              <a:t>hợp</a:t>
            </a:r>
            <a:endParaRPr lang="vi-VN" altLang="x-none" b="1" i="1" dirty="0">
              <a:solidFill>
                <a:srgbClr val="FF0000"/>
              </a:solidFill>
            </a:endParaRPr>
          </a:p>
          <a:p>
            <a:pPr algn="ctr">
              <a:buNone/>
            </a:pPr>
            <a:r>
              <a:rPr lang="" altLang="x-none" dirty="0"/>
              <a:t> </a:t>
            </a:r>
            <a:r>
              <a:rPr lang="vi-VN" altLang="x-none" i="1" dirty="0"/>
              <a:t> </a:t>
            </a:r>
          </a:p>
        </p:txBody>
      </p:sp>
    </p:spTree>
    <p:extLst>
      <p:ext uri="{BB962C8B-B14F-4D97-AF65-F5344CB8AC3E}">
        <p14:creationId xmlns:p14="http://schemas.microsoft.com/office/powerpoint/2010/main" val="467062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a:ln/>
        </p:spPr>
        <p:txBody>
          <a:bodyPr vert="horz" wrap="square" lIns="91440" tIns="45720" rIns="91440" bIns="45720" anchor="b"/>
          <a:lstStyle/>
          <a:p>
            <a:pPr eaLnBrk="1" hangingPunct="1"/>
            <a:r>
              <a:rPr lang="vi-VN" altLang="x-none" sz="5900" b="1" dirty="0">
                <a:solidFill>
                  <a:schemeClr val="bg2"/>
                </a:solidFill>
                <a:latin typeface="Arial" panose="020B0604020202020204" pitchFamily="34" charset="0"/>
              </a:rPr>
              <a:t>Mục tiêu</a:t>
            </a:r>
            <a:endParaRPr sz="5900" b="1" dirty="0">
              <a:solidFill>
                <a:schemeClr val="bg2"/>
              </a:solidFill>
              <a:latin typeface="Arial" panose="020B0604020202020204" pitchFamily="34" charset="0"/>
            </a:endParaRPr>
          </a:p>
        </p:txBody>
      </p:sp>
      <p:sp>
        <p:nvSpPr>
          <p:cNvPr id="4099" name="Rectangle 3"/>
          <p:cNvSpPr>
            <a:spLocks noGrp="1"/>
          </p:cNvSpPr>
          <p:nvPr>
            <p:ph idx="1"/>
          </p:nvPr>
        </p:nvSpPr>
        <p:spPr>
          <a:xfrm>
            <a:off x="457200" y="2057400"/>
            <a:ext cx="8229600" cy="4073525"/>
          </a:xfrm>
          <a:ln/>
        </p:spPr>
        <p:txBody>
          <a:bodyPr vert="horz" wrap="square" lIns="91440" tIns="45720" rIns="91440" bIns="45720" anchor="t"/>
          <a:lstStyle/>
          <a:p>
            <a:pPr eaLnBrk="1" hangingPunct="1">
              <a:buNone/>
            </a:pPr>
            <a:r>
              <a:rPr lang="pt-BR" altLang="x-none" sz="2800" dirty="0">
                <a:solidFill>
                  <a:schemeClr val="bg2"/>
                </a:solidFill>
                <a:latin typeface="Arial" panose="020B0604020202020204" pitchFamily="34" charset="0"/>
                <a:cs typeface="Arial" panose="020B0604020202020204" pitchFamily="34" charset="0"/>
              </a:rPr>
              <a:t>Qua b</a:t>
            </a:r>
            <a:r>
              <a:rPr lang="pt-BR" altLang="x-none" sz="2800" dirty="0">
                <a:solidFill>
                  <a:schemeClr val="bg2"/>
                </a:solidFill>
                <a:latin typeface="Arial" panose="020B0604020202020204" pitchFamily="34" charset="0"/>
                <a:ea typeface="Arial" panose="020B0604020202020204" pitchFamily="34" charset="0"/>
              </a:rPr>
              <a:t>à</a:t>
            </a:r>
            <a:r>
              <a:rPr lang="pt-BR" altLang="x-none" sz="2800" dirty="0">
                <a:solidFill>
                  <a:schemeClr val="bg2"/>
                </a:solidFill>
                <a:latin typeface="Arial" panose="020B0604020202020204" pitchFamily="34" charset="0"/>
                <a:cs typeface="Arial" panose="020B0604020202020204" pitchFamily="34" charset="0"/>
              </a:rPr>
              <a:t>i học học viên</a:t>
            </a:r>
            <a:r>
              <a:rPr lang="vi-VN" altLang="x-none" sz="2800" dirty="0">
                <a:solidFill>
                  <a:schemeClr val="bg2"/>
                </a:solidFill>
                <a:latin typeface="Arial" panose="020B0604020202020204" pitchFamily="34" charset="0"/>
                <a:cs typeface="Arial" panose="020B0604020202020204" pitchFamily="34" charset="0"/>
              </a:rPr>
              <a:t> có thể:</a:t>
            </a:r>
            <a:endParaRPr lang="pt-BR" altLang="x-none" sz="2800" dirty="0">
              <a:solidFill>
                <a:schemeClr val="bg2"/>
              </a:solidFill>
              <a:latin typeface="Arial" panose="020B0604020202020204" pitchFamily="34" charset="0"/>
              <a:cs typeface="Arial" panose="020B0604020202020204" pitchFamily="34" charset="0"/>
            </a:endParaRPr>
          </a:p>
          <a:p>
            <a:r>
              <a:rPr sz="2200" dirty="0"/>
              <a:t>Trình bày được nhiệm vụ, mục tiêu, nội dung, phương pháp giáo dục ATGT cho trẻ trong trường mầm non.</a:t>
            </a:r>
          </a:p>
          <a:p>
            <a:r>
              <a:rPr sz="2200" dirty="0"/>
              <a:t>Nắm bắt được những nội dung cơ bản trong một số văn bản của Nhà nước, của Bộ GD&amp;ĐT liên quan đến ATGT và GDATGT.</a:t>
            </a:r>
          </a:p>
          <a:p>
            <a:r>
              <a:rPr sz="2200" dirty="0"/>
              <a:t>Lập được kế hoạch và tổ chức thực hiện tốt nội dung GDATGT cho trẻ trong trường mầm non theo hướng tích hợp. </a:t>
            </a:r>
          </a:p>
          <a:p>
            <a:r>
              <a:rPr sz="2200" dirty="0" err="1" smtClean="0"/>
              <a:t>Tự</a:t>
            </a:r>
            <a:r>
              <a:rPr sz="2200" dirty="0" smtClean="0"/>
              <a:t> </a:t>
            </a:r>
            <a:r>
              <a:rPr sz="2200" dirty="0" err="1" smtClean="0"/>
              <a:t>giác</a:t>
            </a:r>
            <a:r>
              <a:rPr sz="2200" dirty="0" smtClean="0"/>
              <a:t> </a:t>
            </a:r>
            <a:r>
              <a:rPr sz="2200" dirty="0"/>
              <a:t>thực hiện và là tấm gương tốt về chấp hành Luật ATGT</a:t>
            </a:r>
            <a:r>
              <a:rPr sz="2400" dirty="0"/>
              <a:t>.</a:t>
            </a:r>
          </a:p>
          <a:p>
            <a:pPr eaLnBrk="1" hangingPunct="1">
              <a:buNone/>
            </a:pPr>
            <a:endParaRPr sz="2800" dirty="0">
              <a:solidFill>
                <a:schemeClr val="bg2"/>
              </a:solidFill>
              <a:latin typeface="Arial" panose="020B0604020202020204" pitchFamily="34" charset="0"/>
              <a:cs typeface="Arial" panose="020B0604020202020204" pitchFamily="34" charset="0"/>
            </a:endParaRPr>
          </a:p>
          <a:p>
            <a:pPr eaLnBrk="1" hangingPunct="1">
              <a:buNone/>
            </a:pPr>
            <a:endParaRPr sz="2800" dirty="0">
              <a:solidFill>
                <a:schemeClr val="bg2"/>
              </a:solidFill>
              <a:latin typeface="Arial" panose="020B0604020202020204" pitchFamily="34" charset="0"/>
              <a:ea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90" y="5257800"/>
            <a:ext cx="1892710" cy="158299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ln/>
        </p:spPr>
        <p:txBody>
          <a:bodyPr vert="horz" wrap="square" lIns="91440" tIns="45720" rIns="91440" bIns="45720" anchor="b"/>
          <a:lstStyle/>
          <a:p>
            <a:pPr eaLnBrk="1" hangingPunct="1"/>
            <a:r>
              <a:rPr lang="vi-VN" altLang="x-none" sz="3200" b="1" dirty="0">
                <a:solidFill>
                  <a:schemeClr val="bg2"/>
                </a:solidFill>
                <a:latin typeface="Arial" panose="020B0604020202020204" pitchFamily="34" charset="0"/>
              </a:rPr>
              <a:t>Nội dung chính</a:t>
            </a:r>
            <a:endParaRPr sz="3200" b="1" dirty="0">
              <a:solidFill>
                <a:schemeClr val="bg2"/>
              </a:solidFill>
              <a:latin typeface="Arial" panose="020B0604020202020204" pitchFamily="34" charset="0"/>
            </a:endParaRPr>
          </a:p>
        </p:txBody>
      </p:sp>
      <p:sp>
        <p:nvSpPr>
          <p:cNvPr id="4099" name="Rectangle 3"/>
          <p:cNvSpPr>
            <a:spLocks noGrp="1" noChangeArrowheads="1"/>
          </p:cNvSpPr>
          <p:nvPr>
            <p:ph idx="1"/>
          </p:nvPr>
        </p:nvSpPr>
        <p:spPr>
          <a:xfrm>
            <a:off x="457200" y="2057400"/>
            <a:ext cx="8229600" cy="4073525"/>
          </a:xfrm>
        </p:spPr>
        <p:txBody>
          <a:bodyPr vert="horz" wrap="square" lIns="91440" tIns="45720" rIns="91440" bIns="45720" numCol="1" anchor="t" anchorCtr="0" compatLnSpc="1"/>
          <a:lstStyle/>
          <a:p>
            <a:pPr>
              <a:buFont typeface="Times New Roman" panose="02020603050405020304" pitchFamily="18" charset="0"/>
              <a:buAutoNum type="arabicPeriod"/>
            </a:pPr>
            <a:r>
              <a:rPr lang="vi-VN" altLang="x-none" sz="2400" dirty="0"/>
              <a:t>Nhiệm vụ, mục tiêu, nội dung, phương pháp giáo dục ATGT cho trẻ trong trường mầm non. </a:t>
            </a:r>
          </a:p>
          <a:p>
            <a:pPr>
              <a:buFont typeface="Times New Roman" panose="02020603050405020304" pitchFamily="18" charset="0"/>
              <a:buAutoNum type="arabicPeriod"/>
            </a:pPr>
            <a:r>
              <a:rPr lang="vi-VN" altLang="x-none" sz="2400" dirty="0"/>
              <a:t>Hướng dẫn tích hợp, lồng ghép nội dung giáo dục ATGT cho trẻ trong thực hiện Chương trình GDMN.</a:t>
            </a:r>
          </a:p>
          <a:p>
            <a:pPr>
              <a:buFont typeface="Times New Roman" panose="02020603050405020304" pitchFamily="18" charset="0"/>
              <a:buAutoNum type="arabicPeriod"/>
            </a:pPr>
            <a:r>
              <a:rPr lang="en-US" altLang="x-none" sz="2400" dirty="0" smtClean="0"/>
              <a:t>Công </a:t>
            </a:r>
            <a:r>
              <a:rPr lang="en-US" altLang="x-none" sz="2400" dirty="0" err="1" smtClean="0"/>
              <a:t>tác</a:t>
            </a:r>
            <a:r>
              <a:rPr lang="en-US" altLang="x-none" sz="2400" dirty="0" smtClean="0"/>
              <a:t> </a:t>
            </a:r>
            <a:r>
              <a:rPr lang="en-US" altLang="x-none" sz="2400" dirty="0" err="1" smtClean="0"/>
              <a:t>phối</a:t>
            </a:r>
            <a:r>
              <a:rPr lang="en-US" altLang="x-none" sz="2400" dirty="0" smtClean="0"/>
              <a:t> </a:t>
            </a:r>
            <a:r>
              <a:rPr lang="en-US" altLang="x-none" sz="2400" dirty="0" err="1" smtClean="0"/>
              <a:t>hợp</a:t>
            </a:r>
            <a:r>
              <a:rPr lang="en-US" altLang="x-none" sz="2400" dirty="0" smtClean="0"/>
              <a:t> </a:t>
            </a:r>
            <a:r>
              <a:rPr lang="en-US" altLang="x-none" sz="2400" dirty="0" err="1" smtClean="0"/>
              <a:t>với</a:t>
            </a:r>
            <a:r>
              <a:rPr lang="en-US" altLang="x-none" sz="2400" dirty="0" smtClean="0"/>
              <a:t> cha </a:t>
            </a:r>
            <a:r>
              <a:rPr lang="en-US" altLang="x-none" sz="2400" dirty="0" err="1" smtClean="0"/>
              <a:t>mẹ</a:t>
            </a:r>
            <a:r>
              <a:rPr lang="en-US" altLang="x-none" sz="2400" dirty="0" smtClean="0"/>
              <a:t> và </a:t>
            </a:r>
            <a:r>
              <a:rPr lang="en-US" altLang="x-none" sz="2400" dirty="0" err="1" smtClean="0"/>
              <a:t>cộng</a:t>
            </a:r>
            <a:r>
              <a:rPr lang="en-US" altLang="x-none" sz="2400" dirty="0" smtClean="0"/>
              <a:t> </a:t>
            </a:r>
            <a:r>
              <a:rPr lang="en-US" altLang="x-none" sz="2400" dirty="0" err="1" smtClean="0"/>
              <a:t>đồng</a:t>
            </a:r>
            <a:r>
              <a:rPr lang="en-US" altLang="x-none" sz="2400" dirty="0" smtClean="0"/>
              <a:t> </a:t>
            </a:r>
            <a:r>
              <a:rPr lang="vi-VN" altLang="x-none" sz="2400" dirty="0"/>
              <a:t>giáo dục ATGT cho trẻ </a:t>
            </a:r>
          </a:p>
          <a:p>
            <a:pPr eaLnBrk="1" hangingPunct="1">
              <a:buFont typeface="Times New Roman" panose="02020603050405020304" pitchFamily="18" charset="0"/>
              <a:buAutoNum type="arabicPeriod"/>
            </a:pPr>
            <a:endParaRPr sz="2800" dirty="0">
              <a:solidFill>
                <a:schemeClr val="bg2"/>
              </a:solidFill>
              <a:latin typeface="Arial" panose="020B0604020202020204" pitchFamily="34" charset="0"/>
              <a:cs typeface="Arial" panose="020B0604020202020204" pitchFamily="34" charset="0"/>
            </a:endParaRPr>
          </a:p>
          <a:p>
            <a:pPr eaLnBrk="1" hangingPunct="1">
              <a:buNone/>
            </a:pPr>
            <a:endParaRPr sz="2800" dirty="0">
              <a:solidFill>
                <a:schemeClr val="bg2"/>
              </a:solidFill>
              <a:latin typeface="Arial" panose="020B0604020202020204" pitchFamily="34" charset="0"/>
              <a:ea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90" y="5029200"/>
            <a:ext cx="2959445" cy="181159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ln/>
        </p:spPr>
        <p:txBody>
          <a:bodyPr vert="horz" wrap="square" lIns="91440" tIns="45720" rIns="91440" bIns="45720" anchor="b"/>
          <a:lstStyle/>
          <a:p>
            <a:pPr eaLnBrk="1" hangingPunct="1"/>
            <a:r>
              <a:rPr sz="2400" b="1" dirty="0">
                <a:solidFill>
                  <a:schemeClr val="bg2"/>
                </a:solidFill>
                <a:latin typeface="Arial" panose="020B0604020202020204" pitchFamily="34" charset="0"/>
                <a:cs typeface="Arial" panose="020B0604020202020204" pitchFamily="34" charset="0"/>
              </a:rPr>
              <a:t/>
            </a:r>
            <a:br>
              <a:rPr sz="2400" b="1" dirty="0">
                <a:solidFill>
                  <a:schemeClr val="bg2"/>
                </a:solidFill>
                <a:latin typeface="Arial" panose="020B0604020202020204" pitchFamily="34" charset="0"/>
                <a:cs typeface="Arial" panose="020B0604020202020204" pitchFamily="34" charset="0"/>
              </a:rPr>
            </a:br>
            <a:r>
              <a:rPr sz="2400" b="1" dirty="0">
                <a:solidFill>
                  <a:schemeClr val="bg2"/>
                </a:solidFill>
                <a:latin typeface="Arial" panose="020B0604020202020204" pitchFamily="34" charset="0"/>
                <a:cs typeface="Arial" panose="020B0604020202020204" pitchFamily="34" charset="0"/>
              </a:rPr>
              <a:t/>
            </a:r>
            <a:br>
              <a:rPr sz="2400" b="1" dirty="0">
                <a:solidFill>
                  <a:schemeClr val="bg2"/>
                </a:solidFill>
                <a:latin typeface="Arial" panose="020B0604020202020204" pitchFamily="34" charset="0"/>
                <a:cs typeface="Arial" panose="020B0604020202020204" pitchFamily="34" charset="0"/>
              </a:rPr>
            </a:br>
            <a:r>
              <a:rPr sz="2400" b="1" dirty="0">
                <a:solidFill>
                  <a:schemeClr val="bg2"/>
                </a:solidFill>
                <a:latin typeface="Arial" panose="020B0604020202020204" pitchFamily="34" charset="0"/>
                <a:cs typeface="Arial" panose="020B0604020202020204" pitchFamily="34" charset="0"/>
              </a:rPr>
              <a:t/>
            </a:r>
            <a:br>
              <a:rPr sz="2400" b="1" dirty="0">
                <a:solidFill>
                  <a:schemeClr val="bg2"/>
                </a:solidFill>
                <a:latin typeface="Arial" panose="020B0604020202020204" pitchFamily="34" charset="0"/>
                <a:cs typeface="Arial" panose="020B0604020202020204" pitchFamily="34" charset="0"/>
              </a:rPr>
            </a:br>
            <a:r>
              <a:rPr sz="2400" b="1" dirty="0">
                <a:solidFill>
                  <a:schemeClr val="bg2"/>
                </a:solidFill>
                <a:latin typeface="Arial" panose="020B0604020202020204" pitchFamily="34" charset="0"/>
                <a:cs typeface="Arial" panose="020B0604020202020204" pitchFamily="34" charset="0"/>
              </a:rPr>
              <a:t/>
            </a:r>
            <a:br>
              <a:rPr sz="2400" b="1" dirty="0">
                <a:solidFill>
                  <a:schemeClr val="bg2"/>
                </a:solidFill>
                <a:latin typeface="Arial" panose="020B0604020202020204" pitchFamily="34" charset="0"/>
                <a:cs typeface="Arial" panose="020B0604020202020204" pitchFamily="34" charset="0"/>
              </a:rPr>
            </a:br>
            <a:r>
              <a:rPr sz="2400" b="1" dirty="0">
                <a:solidFill>
                  <a:schemeClr val="bg2"/>
                </a:solidFill>
                <a:latin typeface="Arial" panose="020B0604020202020204" pitchFamily="34" charset="0"/>
                <a:cs typeface="Arial" panose="020B0604020202020204" pitchFamily="34" charset="0"/>
              </a:rPr>
              <a:t/>
            </a:r>
            <a:br>
              <a:rPr sz="2400" b="1" dirty="0">
                <a:solidFill>
                  <a:schemeClr val="bg2"/>
                </a:solidFill>
                <a:latin typeface="Arial" panose="020B0604020202020204" pitchFamily="34" charset="0"/>
                <a:cs typeface="Arial" panose="020B0604020202020204" pitchFamily="34" charset="0"/>
              </a:rPr>
            </a:br>
            <a:r>
              <a:rPr sz="2400" b="1" dirty="0">
                <a:solidFill>
                  <a:schemeClr val="bg2"/>
                </a:solidFill>
                <a:latin typeface="Arial" panose="020B0604020202020204" pitchFamily="34" charset="0"/>
                <a:cs typeface="Arial" panose="020B0604020202020204" pitchFamily="34" charset="0"/>
              </a:rPr>
              <a:t/>
            </a:r>
            <a:br>
              <a:rPr sz="2400" b="1" dirty="0">
                <a:solidFill>
                  <a:schemeClr val="bg2"/>
                </a:solidFill>
                <a:latin typeface="Arial" panose="020B0604020202020204" pitchFamily="34" charset="0"/>
                <a:cs typeface="Arial" panose="020B0604020202020204" pitchFamily="34" charset="0"/>
              </a:rPr>
            </a:br>
            <a:r>
              <a:rPr sz="2400" b="1" dirty="0">
                <a:solidFill>
                  <a:schemeClr val="bg2"/>
                </a:solidFill>
                <a:latin typeface="Arial" panose="020B0604020202020204" pitchFamily="34" charset="0"/>
                <a:cs typeface="Arial" panose="020B0604020202020204" pitchFamily="34" charset="0"/>
              </a:rPr>
              <a:t/>
            </a:r>
            <a:br>
              <a:rPr sz="2400" b="1" dirty="0">
                <a:solidFill>
                  <a:schemeClr val="bg2"/>
                </a:solidFill>
                <a:latin typeface="Arial" panose="020B0604020202020204" pitchFamily="34" charset="0"/>
                <a:cs typeface="Arial" panose="020B0604020202020204" pitchFamily="34" charset="0"/>
              </a:rPr>
            </a:br>
            <a:r>
              <a:rPr sz="2400" b="1" dirty="0">
                <a:solidFill>
                  <a:schemeClr val="bg2"/>
                </a:solidFill>
                <a:latin typeface="Arial" panose="020B0604020202020204" pitchFamily="34" charset="0"/>
                <a:cs typeface="Arial" panose="020B0604020202020204" pitchFamily="34" charset="0"/>
              </a:rPr>
              <a:t/>
            </a:r>
            <a:br>
              <a:rPr sz="2400" b="1" dirty="0">
                <a:solidFill>
                  <a:schemeClr val="bg2"/>
                </a:solidFill>
                <a:latin typeface="Arial" panose="020B0604020202020204" pitchFamily="34" charset="0"/>
                <a:cs typeface="Arial" panose="020B0604020202020204" pitchFamily="34" charset="0"/>
              </a:rPr>
            </a:br>
            <a:r>
              <a:rPr sz="2400" b="1" dirty="0">
                <a:latin typeface="Arial" panose="020B0604020202020204" pitchFamily="34" charset="0"/>
                <a:cs typeface="Arial" panose="020B0604020202020204" pitchFamily="34" charset="0"/>
              </a:rPr>
              <a:t> Tầm quan trọng của GDATGT cho trẻ MN</a:t>
            </a:r>
            <a:endParaRPr sz="2400" b="1" dirty="0">
              <a:solidFill>
                <a:schemeClr val="bg2"/>
              </a:solidFill>
              <a:latin typeface="Arial" panose="020B0604020202020204" pitchFamily="34" charset="0"/>
              <a:ea typeface="Arial" panose="020B0604020202020204" pitchFamily="34" charset="0"/>
            </a:endParaRPr>
          </a:p>
        </p:txBody>
      </p:sp>
      <p:sp>
        <p:nvSpPr>
          <p:cNvPr id="6147" name="Rectangle 3"/>
          <p:cNvSpPr>
            <a:spLocks noGrp="1" noChangeArrowheads="1"/>
          </p:cNvSpPr>
          <p:nvPr>
            <p:ph idx="1"/>
          </p:nvPr>
        </p:nvSpPr>
        <p:spPr>
          <a:xfrm>
            <a:off x="457200" y="2362200"/>
            <a:ext cx="8229600" cy="3768725"/>
          </a:xfrm>
        </p:spPr>
        <p:txBody>
          <a:bodyPr vert="horz" wrap="square" lIns="91440" tIns="45720" rIns="91440" bIns="45720" numCol="1" anchor="t" anchorCtr="0" compatLnSpc="1"/>
          <a:lstStyle/>
          <a:p>
            <a:pPr marL="0" indent="0" eaLnBrk="1" hangingPunct="1">
              <a:buNone/>
            </a:pPr>
            <a:r>
              <a:rPr sz="2400" b="1" dirty="0">
                <a:solidFill>
                  <a:schemeClr val="bg2"/>
                </a:solidFill>
                <a:latin typeface="Arial" panose="020B0604020202020204" pitchFamily="34" charset="0"/>
              </a:rPr>
              <a:t>Thảo luận </a:t>
            </a:r>
          </a:p>
          <a:p>
            <a:pPr lvl="1" eaLnBrk="1" hangingPunct="1">
              <a:lnSpc>
                <a:spcPct val="110000"/>
              </a:lnSpc>
              <a:spcBef>
                <a:spcPct val="10000"/>
              </a:spcBef>
              <a:spcAft>
                <a:spcPct val="10000"/>
              </a:spcAft>
              <a:buNone/>
            </a:pPr>
            <a:r>
              <a:rPr sz="2700" dirty="0">
                <a:solidFill>
                  <a:schemeClr val="bg2"/>
                </a:solidFill>
                <a:latin typeface="Arial" panose="020B0604020202020204" pitchFamily="34" charset="0"/>
              </a:rPr>
              <a:t>	</a:t>
            </a:r>
            <a:r>
              <a:rPr sz="2400" dirty="0">
                <a:solidFill>
                  <a:schemeClr val="bg2"/>
                </a:solidFill>
                <a:cs typeface="Arial" panose="020B0604020202020204" pitchFamily="34" charset="0"/>
              </a:rPr>
              <a:t>Dựa vào hiểu biết và kinh nghiệm của mình anh/chị hãy cho biết: </a:t>
            </a:r>
          </a:p>
          <a:p>
            <a:pPr lvl="1" algn="just" eaLnBrk="1" hangingPunct="1">
              <a:lnSpc>
                <a:spcPct val="110000"/>
              </a:lnSpc>
              <a:spcBef>
                <a:spcPct val="10000"/>
              </a:spcBef>
              <a:spcAft>
                <a:spcPct val="10000"/>
              </a:spcAft>
              <a:buNone/>
            </a:pPr>
            <a:r>
              <a:rPr lang="" altLang="x-none" sz="2400" b="1" i="1" dirty="0">
                <a:solidFill>
                  <a:schemeClr val="bg2"/>
                </a:solidFill>
                <a:cs typeface="Arial" panose="020B0604020202020204" pitchFamily="34" charset="0"/>
              </a:rPr>
              <a:t>	</a:t>
            </a:r>
            <a:r>
              <a:rPr sz="2400" b="1" i="1" dirty="0">
                <a:solidFill>
                  <a:schemeClr val="bg2"/>
                </a:solidFill>
                <a:cs typeface="Arial" panose="020B0604020202020204" pitchFamily="34" charset="0"/>
              </a:rPr>
              <a:t>-</a:t>
            </a:r>
            <a:r>
              <a:rPr sz="2400" b="1" i="1" dirty="0">
                <a:cs typeface="Arial" panose="020B0604020202020204" pitchFamily="34" charset="0"/>
              </a:rPr>
              <a:t> </a:t>
            </a:r>
            <a:r>
              <a:rPr sz="2400" i="1" dirty="0">
                <a:cs typeface="Arial" panose="020B0604020202020204" pitchFamily="34" charset="0"/>
              </a:rPr>
              <a:t>Nhiệm vụ của GDATGT cho </a:t>
            </a:r>
            <a:r>
              <a:rPr sz="2400" i="1" dirty="0" err="1">
                <a:cs typeface="Arial" panose="020B0604020202020204" pitchFamily="34" charset="0"/>
              </a:rPr>
              <a:t>trẻ</a:t>
            </a:r>
            <a:r>
              <a:rPr sz="2400" i="1" dirty="0">
                <a:cs typeface="Arial" panose="020B0604020202020204" pitchFamily="34" charset="0"/>
              </a:rPr>
              <a:t> </a:t>
            </a:r>
            <a:r>
              <a:rPr sz="2400" i="1" dirty="0" smtClean="0">
                <a:cs typeface="Arial" panose="020B0604020202020204" pitchFamily="34" charset="0"/>
              </a:rPr>
              <a:t>trong </a:t>
            </a:r>
            <a:r>
              <a:rPr sz="2400" i="1" dirty="0">
                <a:cs typeface="Arial" panose="020B0604020202020204" pitchFamily="34" charset="0"/>
              </a:rPr>
              <a:t>trường mầm non?.</a:t>
            </a:r>
            <a:r>
              <a:rPr lang="vi-VN" altLang="x-none" sz="2400" i="1" dirty="0"/>
              <a:t> </a:t>
            </a:r>
            <a:endParaRPr sz="2400" i="1" dirty="0">
              <a:cs typeface="Arial" panose="020B0604020202020204" pitchFamily="34" charset="0"/>
            </a:endParaRPr>
          </a:p>
          <a:p>
            <a:pPr lvl="1" algn="just" eaLnBrk="1" hangingPunct="1">
              <a:lnSpc>
                <a:spcPct val="110000"/>
              </a:lnSpc>
              <a:spcBef>
                <a:spcPct val="10000"/>
              </a:spcBef>
              <a:spcAft>
                <a:spcPct val="10000"/>
              </a:spcAft>
              <a:buNone/>
            </a:pPr>
            <a:r>
              <a:rPr sz="2400" i="1" dirty="0">
                <a:cs typeface="Arial" panose="020B0604020202020204" pitchFamily="34" charset="0"/>
              </a:rPr>
              <a:t>     - </a:t>
            </a:r>
            <a:r>
              <a:rPr sz="2400" i="1" dirty="0" err="1">
                <a:cs typeface="Arial" panose="020B0604020202020204" pitchFamily="34" charset="0"/>
              </a:rPr>
              <a:t>Mục</a:t>
            </a:r>
            <a:r>
              <a:rPr sz="2400" i="1" dirty="0">
                <a:cs typeface="Arial" panose="020B0604020202020204" pitchFamily="34" charset="0"/>
              </a:rPr>
              <a:t> </a:t>
            </a:r>
            <a:r>
              <a:rPr sz="2400" i="1" dirty="0" smtClean="0">
                <a:cs typeface="Arial" panose="020B0604020202020204" pitchFamily="34" charset="0"/>
              </a:rPr>
              <a:t>tiêu</a:t>
            </a:r>
            <a:r>
              <a:rPr lang="en-US" sz="2400" i="1" dirty="0" smtClean="0">
                <a:cs typeface="Arial" panose="020B0604020202020204" pitchFamily="34" charset="0"/>
              </a:rPr>
              <a:t> </a:t>
            </a:r>
            <a:r>
              <a:rPr sz="2400" i="1" dirty="0" err="1" smtClean="0">
                <a:cs typeface="Arial" panose="020B0604020202020204" pitchFamily="34" charset="0"/>
              </a:rPr>
              <a:t>GDATGT</a:t>
            </a:r>
            <a:r>
              <a:rPr sz="2400" i="1" dirty="0" smtClean="0">
                <a:cs typeface="Arial" panose="020B0604020202020204" pitchFamily="34" charset="0"/>
              </a:rPr>
              <a:t> </a:t>
            </a:r>
            <a:r>
              <a:rPr sz="2400" i="1" dirty="0">
                <a:cs typeface="Arial" panose="020B0604020202020204" pitchFamily="34" charset="0"/>
              </a:rPr>
              <a:t>cho trẻ</a:t>
            </a:r>
            <a:r>
              <a:rPr lang="vi-VN" altLang="x-none" sz="2400" i="1" dirty="0">
                <a:cs typeface="Arial" panose="020B0604020202020204" pitchFamily="34" charset="0"/>
              </a:rPr>
              <a:t> trong trư</a:t>
            </a:r>
            <a:r>
              <a:rPr sz="2400" i="1" dirty="0">
                <a:cs typeface="Arial" panose="020B0604020202020204" pitchFamily="34" charset="0"/>
              </a:rPr>
              <a:t>ờng mầm non?.</a:t>
            </a:r>
          </a:p>
          <a:p>
            <a:pPr lvl="1" eaLnBrk="1" hangingPunct="1">
              <a:lnSpc>
                <a:spcPct val="110000"/>
              </a:lnSpc>
              <a:spcBef>
                <a:spcPct val="10000"/>
              </a:spcBef>
              <a:spcAft>
                <a:spcPct val="10000"/>
              </a:spcAft>
              <a:buNone/>
            </a:pPr>
            <a:r>
              <a:rPr sz="2400" i="1" dirty="0">
                <a:solidFill>
                  <a:schemeClr val="bg2"/>
                </a:solidFill>
                <a:cs typeface="Arial" panose="020B0604020202020204" pitchFamily="34" charset="0"/>
              </a:rPr>
              <a:t>     </a:t>
            </a:r>
            <a:r>
              <a:rPr lang="en-US" altLang="x-none" sz="2400" dirty="0" err="1">
                <a:solidFill>
                  <a:srgbClr val="FF0000"/>
                </a:solidFill>
              </a:rPr>
              <a:t>Yêu</a:t>
            </a:r>
            <a:r>
              <a:rPr lang="en-US" altLang="x-none" sz="2400" dirty="0">
                <a:solidFill>
                  <a:srgbClr val="FF0000"/>
                </a:solidFill>
              </a:rPr>
              <a:t> </a:t>
            </a:r>
            <a:r>
              <a:rPr lang="en-US" altLang="x-none" sz="2400" dirty="0" err="1">
                <a:solidFill>
                  <a:srgbClr val="FF0000"/>
                </a:solidFill>
              </a:rPr>
              <a:t>cầu</a:t>
            </a:r>
            <a:r>
              <a:rPr lang="en-US" altLang="x-none" sz="2400" dirty="0">
                <a:solidFill>
                  <a:srgbClr val="FF0000"/>
                </a:solidFill>
              </a:rPr>
              <a:t>: </a:t>
            </a:r>
            <a:r>
              <a:rPr lang="en-US" altLang="x-none" sz="2400" dirty="0" err="1">
                <a:solidFill>
                  <a:srgbClr val="FF0000"/>
                </a:solidFill>
              </a:rPr>
              <a:t>các</a:t>
            </a:r>
            <a:r>
              <a:rPr lang="en-US" altLang="x-none" sz="2400" dirty="0">
                <a:solidFill>
                  <a:srgbClr val="FF0000"/>
                </a:solidFill>
              </a:rPr>
              <a:t> </a:t>
            </a:r>
            <a:r>
              <a:rPr lang="en-US" altLang="x-none" sz="2400" dirty="0" err="1">
                <a:solidFill>
                  <a:srgbClr val="FF0000"/>
                </a:solidFill>
              </a:rPr>
              <a:t>học</a:t>
            </a:r>
            <a:r>
              <a:rPr lang="en-US" altLang="x-none" sz="2400" dirty="0">
                <a:solidFill>
                  <a:srgbClr val="FF0000"/>
                </a:solidFill>
              </a:rPr>
              <a:t> </a:t>
            </a:r>
            <a:r>
              <a:rPr lang="en-US" altLang="x-none" sz="2400" dirty="0" err="1">
                <a:solidFill>
                  <a:srgbClr val="FF0000"/>
                </a:solidFill>
              </a:rPr>
              <a:t>viên</a:t>
            </a:r>
            <a:r>
              <a:rPr lang="en-US" altLang="x-none" sz="2400" dirty="0">
                <a:solidFill>
                  <a:srgbClr val="FF0000"/>
                </a:solidFill>
              </a:rPr>
              <a:t> </a:t>
            </a:r>
            <a:r>
              <a:rPr lang="en-US" altLang="x-none" sz="2400" dirty="0" err="1">
                <a:solidFill>
                  <a:srgbClr val="FF0000"/>
                </a:solidFill>
              </a:rPr>
              <a:t>giơ</a:t>
            </a:r>
            <a:r>
              <a:rPr lang="en-US" altLang="x-none" sz="2400" dirty="0">
                <a:solidFill>
                  <a:srgbClr val="FF0000"/>
                </a:solidFill>
              </a:rPr>
              <a:t> </a:t>
            </a:r>
            <a:r>
              <a:rPr lang="en-US" altLang="x-none" sz="2400" dirty="0" err="1">
                <a:solidFill>
                  <a:srgbClr val="FF0000"/>
                </a:solidFill>
              </a:rPr>
              <a:t>tay</a:t>
            </a:r>
            <a:r>
              <a:rPr lang="en-US" altLang="x-none" sz="2400" dirty="0">
                <a:solidFill>
                  <a:srgbClr val="FF0000"/>
                </a:solidFill>
              </a:rPr>
              <a:t> phát </a:t>
            </a:r>
            <a:r>
              <a:rPr lang="en-US" altLang="x-none" sz="2400" dirty="0" err="1">
                <a:solidFill>
                  <a:srgbClr val="FF0000"/>
                </a:solidFill>
              </a:rPr>
              <a:t>biểu</a:t>
            </a:r>
            <a:r>
              <a:rPr lang="en-US" altLang="x-none" sz="2400" dirty="0">
                <a:solidFill>
                  <a:srgbClr val="FF0000"/>
                </a:solidFill>
              </a:rPr>
              <a:t> </a:t>
            </a:r>
            <a:r>
              <a:rPr lang="en-US" altLang="x-none" sz="2400" dirty="0" err="1">
                <a:solidFill>
                  <a:srgbClr val="FF0000"/>
                </a:solidFill>
              </a:rPr>
              <a:t>hoặc</a:t>
            </a:r>
            <a:r>
              <a:rPr lang="en-US" altLang="x-none" sz="2400" dirty="0">
                <a:solidFill>
                  <a:srgbClr val="FF0000"/>
                </a:solidFill>
              </a:rPr>
              <a:t> </a:t>
            </a:r>
            <a:r>
              <a:rPr lang="en-US" altLang="x-none" sz="2400" dirty="0" err="1">
                <a:solidFill>
                  <a:srgbClr val="FF0000"/>
                </a:solidFill>
              </a:rPr>
              <a:t>viết</a:t>
            </a:r>
            <a:r>
              <a:rPr lang="en-US" altLang="x-none" sz="2400" dirty="0">
                <a:solidFill>
                  <a:srgbClr val="FF0000"/>
                </a:solidFill>
              </a:rPr>
              <a:t> </a:t>
            </a:r>
            <a:r>
              <a:rPr lang="en-US" altLang="x-none" sz="2400" dirty="0" err="1">
                <a:solidFill>
                  <a:srgbClr val="FF0000"/>
                </a:solidFill>
              </a:rPr>
              <a:t>dưới</a:t>
            </a:r>
            <a:r>
              <a:rPr lang="en-US" altLang="x-none" sz="2400" dirty="0">
                <a:solidFill>
                  <a:srgbClr val="FF0000"/>
                </a:solidFill>
              </a:rPr>
              <a:t> </a:t>
            </a:r>
            <a:r>
              <a:rPr lang="en-US" altLang="x-none" sz="2400" dirty="0" err="1">
                <a:solidFill>
                  <a:srgbClr val="FF0000"/>
                </a:solidFill>
              </a:rPr>
              <a:t>phần</a:t>
            </a:r>
            <a:r>
              <a:rPr lang="en-US" altLang="x-none" sz="2400" dirty="0">
                <a:solidFill>
                  <a:srgbClr val="FF0000"/>
                </a:solidFill>
              </a:rPr>
              <a:t> chat </a:t>
            </a:r>
            <a:r>
              <a:rPr lang="en-US" altLang="x-none" sz="2400" dirty="0" err="1">
                <a:solidFill>
                  <a:srgbClr val="FF0000"/>
                </a:solidFill>
              </a:rPr>
              <a:t>của</a:t>
            </a:r>
            <a:r>
              <a:rPr lang="en-US" altLang="x-none" sz="2400" dirty="0">
                <a:solidFill>
                  <a:srgbClr val="FF0000"/>
                </a:solidFill>
              </a:rPr>
              <a:t> </a:t>
            </a:r>
            <a:r>
              <a:rPr lang="en-US" altLang="x-none" sz="2400" dirty="0" err="1">
                <a:solidFill>
                  <a:srgbClr val="FF0000"/>
                </a:solidFill>
              </a:rPr>
              <a:t>lớp</a:t>
            </a:r>
            <a:r>
              <a:rPr lang="en-US" altLang="x-none" sz="2400" dirty="0">
                <a:solidFill>
                  <a:srgbClr val="FF0000"/>
                </a:solidFill>
              </a:rPr>
              <a:t> </a:t>
            </a:r>
            <a:r>
              <a:rPr lang="en-US" altLang="x-none" sz="2400" dirty="0" err="1">
                <a:solidFill>
                  <a:srgbClr val="FF0000"/>
                </a:solidFill>
              </a:rPr>
              <a:t>học</a:t>
            </a:r>
            <a:endParaRPr lang="vi-VN" altLang="x-none" sz="2400" dirty="0">
              <a:solidFill>
                <a:srgbClr val="FF0000"/>
              </a:solidFill>
            </a:endParaRPr>
          </a:p>
          <a:p>
            <a:pPr lvl="1" eaLnBrk="1" hangingPunct="1">
              <a:lnSpc>
                <a:spcPct val="110000"/>
              </a:lnSpc>
              <a:spcBef>
                <a:spcPct val="10000"/>
              </a:spcBef>
              <a:spcAft>
                <a:spcPct val="10000"/>
              </a:spcAft>
              <a:buNone/>
            </a:pPr>
            <a:r>
              <a:rPr lang="" altLang="x-none" sz="2400" i="1" dirty="0">
                <a:solidFill>
                  <a:schemeClr val="bg2"/>
                </a:solidFill>
                <a:latin typeface="Arial" panose="020B0604020202020204" pitchFamily="34" charset="0"/>
                <a:cs typeface="Arial" panose="020B0604020202020204" pitchFamily="34" charset="0"/>
              </a:rPr>
              <a:t/>
            </a:r>
            <a:br>
              <a:rPr lang="" altLang="x-none" sz="2400" i="1" dirty="0">
                <a:solidFill>
                  <a:schemeClr val="bg2"/>
                </a:solidFill>
                <a:latin typeface="Arial" panose="020B0604020202020204" pitchFamily="34" charset="0"/>
                <a:cs typeface="Arial" panose="020B0604020202020204" pitchFamily="34" charset="0"/>
              </a:rPr>
            </a:br>
            <a:endParaRPr lang="" altLang="x-none" sz="2400" i="1" dirty="0">
              <a:solidFill>
                <a:schemeClr val="bg2"/>
              </a:solidFill>
              <a:latin typeface="Arial" panose="020B0604020202020204" pitchFamily="34" charset="0"/>
              <a:cs typeface="Arial" panose="020B0604020202020204" pitchFamily="34" charset="0"/>
            </a:endParaRPr>
          </a:p>
          <a:p>
            <a:pPr eaLnBrk="1" hangingPunct="1">
              <a:buFontTx/>
              <a:buChar char="•"/>
            </a:pPr>
            <a:endParaRPr sz="2400" dirty="0">
              <a:solidFill>
                <a:schemeClr val="bg2"/>
              </a:solidFill>
              <a:latin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89" y="5410200"/>
            <a:ext cx="2489627" cy="1524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ln/>
        </p:spPr>
        <p:txBody>
          <a:bodyPr vert="horz" wrap="square" lIns="91440" tIns="45720" rIns="91440" bIns="45720" anchor="b"/>
          <a:lstStyle/>
          <a:p>
            <a:r>
              <a:rPr sz="2400" b="1" dirty="0">
                <a:latin typeface="Arial" panose="020B0604020202020204" pitchFamily="34" charset="0"/>
                <a:cs typeface="Arial" panose="020B0604020202020204" pitchFamily="34" charset="0"/>
              </a:rPr>
              <a:t>Tầm quan trọng của GDATGT cho trẻ MN</a:t>
            </a:r>
            <a:endParaRPr lang="vi-VN" altLang="x-none" sz="2400" dirty="0">
              <a:latin typeface="Arial" panose="020B0604020202020204" pitchFamily="34" charset="0"/>
              <a:ea typeface="Arial" panose="020B0604020202020204" pitchFamily="34" charset="0"/>
            </a:endParaRPr>
          </a:p>
        </p:txBody>
      </p:sp>
      <p:sp>
        <p:nvSpPr>
          <p:cNvPr id="7171" name="Content Placeholder 2"/>
          <p:cNvSpPr>
            <a:spLocks noGrp="1"/>
          </p:cNvSpPr>
          <p:nvPr>
            <p:ph idx="1"/>
          </p:nvPr>
        </p:nvSpPr>
        <p:spPr>
          <a:ln/>
        </p:spPr>
        <p:txBody>
          <a:bodyPr vert="horz" wrap="square" lIns="91440" tIns="45720" rIns="91440" bIns="45720" anchor="t"/>
          <a:lstStyle/>
          <a:p>
            <a:r>
              <a:rPr lang="vi-VN" altLang="x-none" sz="2000" dirty="0"/>
              <a:t>Hàng ngày trẻ phải đối mặt với các tình huống giao thông nguy hiểm. Giáo dục ATGT sẽ chuẩn bị cho trẻ trở thành những người tham gia giao thông an toàn.</a:t>
            </a:r>
          </a:p>
          <a:p>
            <a:r>
              <a:rPr lang="vi-VN" altLang="x-none" sz="2000" dirty="0"/>
              <a:t>Một trong những nguyên nhân cơ bản của tai nạn giao thông đối với trẻ em ở các nước đang phát triển là do thất bại trong việc đưa giáo dục ATGT vào chương trình giảng dạy của nhà trường, giáo dục là một biện pháp hiệu quả.</a:t>
            </a:r>
          </a:p>
          <a:p>
            <a:r>
              <a:rPr lang="vi-VN" altLang="x-none" sz="2000" dirty="0"/>
              <a:t>Giai đoạn hiệu quả nhất để giáo dục trẻ các kiến thức và kỹ năng mà chúng sẽ nhớ cả đời là lứa tuổi mầm non.</a:t>
            </a:r>
          </a:p>
          <a:p>
            <a:pPr>
              <a:buNone/>
            </a:pPr>
            <a:r>
              <a:rPr lang="vi-VN" altLang="x-none" sz="2000" i="1" dirty="0"/>
              <a:t>        Một chương trình giáo dục ATGT nên bắt đầu từ giáo dục mầm non và liên tục thực hiện giáo dục ATGT trong suốt thời gian ngồi trên ghế nhà trường</a:t>
            </a:r>
            <a:endParaRPr lang="vi-VN" altLang="x-none"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90" y="5542256"/>
            <a:ext cx="2121310" cy="129853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ln/>
        </p:spPr>
        <p:txBody>
          <a:bodyPr vert="horz" wrap="square" lIns="91440" tIns="45720" rIns="91440" bIns="45720" anchor="b"/>
          <a:lstStyle/>
          <a:p>
            <a:r>
              <a:rPr sz="2200" b="1" dirty="0">
                <a:latin typeface="Arial" panose="020B0604020202020204" pitchFamily="34" charset="0"/>
                <a:cs typeface="Arial" panose="020B0604020202020204" pitchFamily="34" charset="0"/>
              </a:rPr>
              <a:t>Nhiệm vụ giáo dục ATGT cho trẻ trong trường mầm non</a:t>
            </a:r>
            <a:endParaRPr lang="vi-VN" altLang="x-none" sz="2200" dirty="0">
              <a:latin typeface="Arial" panose="020B0604020202020204" pitchFamily="34" charset="0"/>
              <a:ea typeface="Arial" panose="020B0604020202020204" pitchFamily="34" charset="0"/>
            </a:endParaRPr>
          </a:p>
        </p:txBody>
      </p:sp>
      <p:sp>
        <p:nvSpPr>
          <p:cNvPr id="8195" name="Content Placeholder 2"/>
          <p:cNvSpPr>
            <a:spLocks noGrp="1"/>
          </p:cNvSpPr>
          <p:nvPr>
            <p:ph idx="1"/>
          </p:nvPr>
        </p:nvSpPr>
        <p:spPr>
          <a:ln/>
        </p:spPr>
        <p:txBody>
          <a:bodyPr vert="horz" wrap="square" lIns="91440" tIns="45720" rIns="91440" bIns="45720" anchor="t"/>
          <a:lstStyle/>
          <a:p>
            <a:pPr algn="just"/>
            <a:r>
              <a:rPr lang="vi-VN" altLang="x-none" sz="2000" dirty="0"/>
              <a:t>Triển khai nội dung giáo dục an toàn giao thông theo văn bản hướng dẫn thực hiện nhiệm vụ năm học hằng năm của Bộ Giáo dục và Đào tạo.</a:t>
            </a:r>
          </a:p>
          <a:p>
            <a:pPr algn="just"/>
            <a:r>
              <a:rPr lang="vi-VN" altLang="x-none" sz="2000" dirty="0"/>
              <a:t>Phát triển nội dung giáo dục an toàn giao thông trong thực hiện Chương trình Giáo dục mầm non nhằm giúp trẻ em có nhận thức ban đầu về các phương tiện giao thông thông dụng,  một số quy định của Luật Giao thông; Hình thành và củng cố ở trẻ các hành vi đúng khi tham gia giao thông; Giáo dục trẻ có ý thức và hình thành thói quen tham gia giao thông an toàn.</a:t>
            </a:r>
          </a:p>
          <a:p>
            <a:r>
              <a:rPr lang="vi-VN" altLang="x-none" sz="2000" dirty="0"/>
              <a:t>Thực hiện tích hợp nội dung giáo dục an toàn giao thông trong các hoạt động giáo dục trẻ ở trường mầm non. Đẩy mạnh công tác tuyên truyền, phổ biến, giáo dục Luật Giao thông đường bộ, đường sắt, đường thuỷ, đường hàng không nhằm nâng cao KT, ý thức trách nhiệm và hành vi ứng xử có văn hoá khi tham gia GT cho toàn thể CB, GV, CNV và cha mẹ trẻ.</a:t>
            </a:r>
          </a:p>
          <a:p>
            <a:endParaRPr lang="vi-VN" altLang="x-none"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90" y="5915416"/>
            <a:ext cx="1511710" cy="92537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457200" y="1828800"/>
            <a:ext cx="8229600" cy="4572000"/>
          </a:xfrm>
          <a:ln/>
        </p:spPr>
        <p:txBody>
          <a:bodyPr vert="horz" wrap="square" lIns="91440" tIns="45720" rIns="91440" bIns="45720" anchor="t"/>
          <a:lstStyle/>
          <a:p>
            <a:pPr>
              <a:buNone/>
            </a:pPr>
            <a:r>
              <a:rPr lang="en-US" dirty="0" err="1" smtClean="0"/>
              <a:t>Hình</a:t>
            </a:r>
            <a:r>
              <a:rPr lang="en-US" dirty="0" smtClean="0"/>
              <a:t> thành và phát triển</a:t>
            </a:r>
            <a:r>
              <a:rPr dirty="0" smtClean="0"/>
              <a:t> </a:t>
            </a:r>
            <a:r>
              <a:rPr dirty="0"/>
              <a:t>k</a:t>
            </a:r>
            <a:r>
              <a:rPr lang="vi-VN" altLang="x-none" dirty="0"/>
              <a:t>iến </a:t>
            </a:r>
            <a:r>
              <a:rPr lang="vi-VN" altLang="x-none" dirty="0" smtClean="0"/>
              <a:t>thức</a:t>
            </a:r>
            <a:r>
              <a:rPr lang="en-US" altLang="x-none" dirty="0" smtClean="0"/>
              <a:t>;  </a:t>
            </a:r>
            <a:r>
              <a:rPr lang="en-US" altLang="x-none" dirty="0" err="1" smtClean="0"/>
              <a:t>kỹ</a:t>
            </a:r>
            <a:r>
              <a:rPr lang="en-US" altLang="x-none" dirty="0" smtClean="0"/>
              <a:t> </a:t>
            </a:r>
            <a:r>
              <a:rPr lang="en-US" altLang="x-none" dirty="0" err="1" smtClean="0"/>
              <a:t>năng</a:t>
            </a:r>
            <a:r>
              <a:rPr lang="en-US" altLang="x-none" dirty="0" smtClean="0"/>
              <a:t>; </a:t>
            </a:r>
            <a:r>
              <a:rPr lang="en-US" altLang="x-none" dirty="0" err="1" smtClean="0"/>
              <a:t>thái</a:t>
            </a:r>
            <a:r>
              <a:rPr lang="en-US" altLang="x-none" dirty="0" smtClean="0"/>
              <a:t> </a:t>
            </a:r>
            <a:r>
              <a:rPr lang="en-US" altLang="x-none" dirty="0" err="1" smtClean="0"/>
              <a:t>độ</a:t>
            </a:r>
            <a:r>
              <a:rPr lang="en-US" altLang="x-none" dirty="0" smtClean="0"/>
              <a:t> </a:t>
            </a:r>
            <a:r>
              <a:rPr lang="en-US" altLang="x-none" dirty="0" err="1" smtClean="0"/>
              <a:t>giao</a:t>
            </a:r>
            <a:r>
              <a:rPr lang="en-US" altLang="x-none" dirty="0" smtClean="0"/>
              <a:t> thông an </a:t>
            </a:r>
            <a:r>
              <a:rPr lang="en-US" altLang="x-none" dirty="0" err="1" smtClean="0"/>
              <a:t>toàn</a:t>
            </a:r>
            <a:r>
              <a:rPr lang="en-US" altLang="x-none" dirty="0" smtClean="0"/>
              <a:t> </a:t>
            </a:r>
            <a:r>
              <a:rPr lang="en-US" altLang="x-none" dirty="0" err="1" smtClean="0"/>
              <a:t>cho</a:t>
            </a:r>
            <a:r>
              <a:rPr lang="en-US" altLang="x-none" dirty="0" smtClean="0"/>
              <a:t> </a:t>
            </a:r>
            <a:r>
              <a:rPr lang="en-US" altLang="x-none" dirty="0" err="1" smtClean="0"/>
              <a:t>trẻ</a:t>
            </a:r>
            <a:r>
              <a:rPr lang="en-US" altLang="x-none" dirty="0" smtClean="0"/>
              <a:t> </a:t>
            </a:r>
            <a:endParaRPr lang="vi-VN" altLang="x-none" dirty="0"/>
          </a:p>
        </p:txBody>
      </p:sp>
      <p:sp>
        <p:nvSpPr>
          <p:cNvPr id="9218" name="Title 1"/>
          <p:cNvSpPr>
            <a:spLocks noGrp="1"/>
          </p:cNvSpPr>
          <p:nvPr>
            <p:ph type="title"/>
          </p:nvPr>
        </p:nvSpPr>
        <p:spPr>
          <a:ln/>
        </p:spPr>
        <p:txBody>
          <a:bodyPr vert="horz" wrap="square" lIns="91440" tIns="45720" rIns="91440" bIns="45720" anchor="b"/>
          <a:lstStyle/>
          <a:p>
            <a:r>
              <a:rPr lang="" altLang="x-none" sz="2400" b="1" dirty="0">
                <a:latin typeface="Arial" panose="020B0604020202020204" pitchFamily="34" charset="0"/>
                <a:cs typeface="Arial" panose="020B0604020202020204" pitchFamily="34" charset="0"/>
              </a:rPr>
              <a:t>Mục tiêu giáo dục ATGT cho trẻ </a:t>
            </a:r>
            <a:r>
              <a:rPr lang="vi-VN" altLang="x-none" sz="2400" b="1" dirty="0">
                <a:latin typeface="Arial" panose="020B0604020202020204" pitchFamily="34" charset="0"/>
                <a:cs typeface="Arial" panose="020B0604020202020204" pitchFamily="34" charset="0"/>
              </a:rPr>
              <a:t>MG</a:t>
            </a:r>
            <a:endParaRPr lang="vi-VN" altLang="x-none" sz="2400" dirty="0">
              <a:latin typeface="Arial" panose="020B0604020202020204" pitchFamily="34" charset="0"/>
              <a:ea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0" y="3979606"/>
            <a:ext cx="4026310" cy="2878394"/>
          </a:xfrm>
          <a:prstGeom prst="rect">
            <a:avLst/>
          </a:prstGeom>
        </p:spPr>
      </p:pic>
    </p:spTree>
    <p:extLst>
      <p:ext uri="{BB962C8B-B14F-4D97-AF65-F5344CB8AC3E}">
        <p14:creationId xmlns:p14="http://schemas.microsoft.com/office/powerpoint/2010/main" val="2472643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457200" y="1828800"/>
            <a:ext cx="8229600" cy="4572000"/>
          </a:xfrm>
          <a:ln/>
        </p:spPr>
        <p:txBody>
          <a:bodyPr vert="horz" wrap="square" lIns="91440" tIns="45720" rIns="91440" bIns="45720" anchor="t"/>
          <a:lstStyle/>
          <a:p>
            <a:pPr>
              <a:buNone/>
            </a:pPr>
            <a:r>
              <a:rPr sz="2800" b="1" i="1" dirty="0"/>
              <a:t>Về k</a:t>
            </a:r>
            <a:r>
              <a:rPr lang="vi-VN" altLang="x-none" sz="2800" b="1" i="1" dirty="0"/>
              <a:t>iến thức</a:t>
            </a:r>
            <a:endParaRPr lang="vi-VN" altLang="x-none" sz="2800" dirty="0"/>
          </a:p>
          <a:p>
            <a:pPr algn="just"/>
            <a:r>
              <a:rPr lang="vi-VN" altLang="x-none" sz="2400" dirty="0" smtClean="0"/>
              <a:t>Nhận biết và phân biệt một số phương tiện giao thông thông dụng và một số biển báo giao thông.</a:t>
            </a:r>
          </a:p>
          <a:p>
            <a:pPr algn="just"/>
            <a:r>
              <a:rPr lang="vi-VN" altLang="x-none" sz="2400" dirty="0" smtClean="0"/>
              <a:t>Nhận biết một số dịch vụ khi tham gia giao thông.</a:t>
            </a:r>
          </a:p>
          <a:p>
            <a:pPr algn="just"/>
            <a:r>
              <a:rPr lang="vi-VN" altLang="x-none" sz="2400" dirty="0" smtClean="0"/>
              <a:t>Biết một số quy định đảm bảo an toàn</a:t>
            </a:r>
            <a:r>
              <a:rPr sz="2400" dirty="0" smtClean="0"/>
              <a:t> khi </a:t>
            </a:r>
            <a:r>
              <a:rPr sz="2400" dirty="0" err="1" smtClean="0"/>
              <a:t>tham</a:t>
            </a:r>
            <a:r>
              <a:rPr sz="2400" dirty="0" smtClean="0"/>
              <a:t> </a:t>
            </a:r>
            <a:r>
              <a:rPr sz="2400" dirty="0" err="1" smtClean="0"/>
              <a:t>gia</a:t>
            </a:r>
            <a:r>
              <a:rPr sz="2400" dirty="0" smtClean="0"/>
              <a:t> </a:t>
            </a:r>
            <a:r>
              <a:rPr sz="2400" dirty="0" err="1" smtClean="0"/>
              <a:t>giao</a:t>
            </a:r>
            <a:r>
              <a:rPr sz="2400" dirty="0" smtClean="0"/>
              <a:t> thông.</a:t>
            </a:r>
            <a:endParaRPr sz="2400" dirty="0" smtClean="0">
              <a:solidFill>
                <a:schemeClr val="bg2"/>
              </a:solidFill>
              <a:latin typeface="Arial" panose="020B0604020202020204" pitchFamily="34" charset="0"/>
              <a:cs typeface="Arial" panose="020B0604020202020204" pitchFamily="34" charset="0"/>
            </a:endParaRPr>
          </a:p>
          <a:p>
            <a:pPr algn="just"/>
            <a:r>
              <a:rPr lang="vi-VN" altLang="x-none" sz="2400" dirty="0" smtClean="0"/>
              <a:t>Biết sự nguy hiểm / hậu quả khi không tuân thủ quy địnhvề giao thông</a:t>
            </a:r>
            <a:r>
              <a:rPr sz="2400" dirty="0" smtClean="0"/>
              <a:t>.</a:t>
            </a:r>
            <a:endParaRPr sz="2400" dirty="0" smtClean="0">
              <a:solidFill>
                <a:schemeClr val="bg2"/>
              </a:solidFill>
              <a:latin typeface="Arial" panose="020B0604020202020204" pitchFamily="34" charset="0"/>
              <a:cs typeface="Arial" panose="020B0604020202020204" pitchFamily="34" charset="0"/>
            </a:endParaRPr>
          </a:p>
          <a:p>
            <a:endParaRPr lang="vi-VN" altLang="x-none" dirty="0"/>
          </a:p>
        </p:txBody>
      </p:sp>
      <p:sp>
        <p:nvSpPr>
          <p:cNvPr id="9218" name="Title 1"/>
          <p:cNvSpPr>
            <a:spLocks noGrp="1"/>
          </p:cNvSpPr>
          <p:nvPr>
            <p:ph type="title"/>
          </p:nvPr>
        </p:nvSpPr>
        <p:spPr>
          <a:ln/>
        </p:spPr>
        <p:txBody>
          <a:bodyPr vert="horz" wrap="square" lIns="91440" tIns="45720" rIns="91440" bIns="45720" anchor="b"/>
          <a:lstStyle/>
          <a:p>
            <a:r>
              <a:rPr lang="" altLang="x-none" sz="2400" b="1" dirty="0">
                <a:latin typeface="Arial" panose="020B0604020202020204" pitchFamily="34" charset="0"/>
                <a:cs typeface="Arial" panose="020B0604020202020204" pitchFamily="34" charset="0"/>
              </a:rPr>
              <a:t>Mục tiêu giáo dục ATGT cho trẻ </a:t>
            </a:r>
            <a:r>
              <a:rPr lang="vi-VN" altLang="x-none" sz="2400" b="1" dirty="0">
                <a:latin typeface="Arial" panose="020B0604020202020204" pitchFamily="34" charset="0"/>
                <a:cs typeface="Arial" panose="020B0604020202020204" pitchFamily="34" charset="0"/>
              </a:rPr>
              <a:t>MG</a:t>
            </a:r>
            <a:endParaRPr lang="vi-VN" altLang="x-none" sz="2400" dirty="0">
              <a:latin typeface="Arial" panose="020B0604020202020204" pitchFamily="34" charset="0"/>
              <a:ea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0" y="5105400"/>
            <a:ext cx="2834963" cy="173539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533400"/>
            <a:ext cx="8229600" cy="609600"/>
          </a:xfrm>
          <a:ln/>
        </p:spPr>
        <p:txBody>
          <a:bodyPr vert="horz" wrap="square" lIns="91440" tIns="45720" rIns="91440" bIns="45720" anchor="b"/>
          <a:lstStyle/>
          <a:p>
            <a:r>
              <a:rPr lang="" altLang="x-none" sz="2400" b="1" dirty="0">
                <a:latin typeface="Arial" panose="020B0604020202020204" pitchFamily="34" charset="0"/>
                <a:cs typeface="Arial" panose="020B0604020202020204" pitchFamily="34" charset="0"/>
              </a:rPr>
              <a:t>Mục tiêu </a:t>
            </a:r>
            <a:r>
              <a:rPr lang="vi-VN" altLang="x-none" sz="2400" b="1" dirty="0">
                <a:latin typeface="Arial" panose="020B0604020202020204" pitchFamily="34" charset="0"/>
                <a:cs typeface="Arial" panose="020B0604020202020204" pitchFamily="34" charset="0"/>
              </a:rPr>
              <a:t>giáo dục </a:t>
            </a:r>
            <a:r>
              <a:rPr lang="" altLang="x-none" sz="2400" b="1" dirty="0">
                <a:latin typeface="Arial" panose="020B0604020202020204" pitchFamily="34" charset="0"/>
                <a:cs typeface="Arial" panose="020B0604020202020204" pitchFamily="34" charset="0"/>
              </a:rPr>
              <a:t>ATGT cho trẻ MG</a:t>
            </a:r>
            <a:endParaRPr lang="vi-VN" altLang="x-none" sz="2400" dirty="0">
              <a:latin typeface="Arial" panose="020B0604020202020204" pitchFamily="34" charset="0"/>
              <a:ea typeface="Arial" panose="020B0604020202020204" pitchFamily="34" charset="0"/>
            </a:endParaRPr>
          </a:p>
        </p:txBody>
      </p:sp>
      <p:sp>
        <p:nvSpPr>
          <p:cNvPr id="10243" name="Content Placeholder 2"/>
          <p:cNvSpPr>
            <a:spLocks noGrp="1"/>
          </p:cNvSpPr>
          <p:nvPr>
            <p:ph idx="1"/>
          </p:nvPr>
        </p:nvSpPr>
        <p:spPr>
          <a:xfrm>
            <a:off x="457200" y="1447800"/>
            <a:ext cx="8229600" cy="5410200"/>
          </a:xfrm>
          <a:ln/>
        </p:spPr>
        <p:txBody>
          <a:bodyPr vert="horz" wrap="square" lIns="91440" tIns="45720" rIns="91440" bIns="45720" anchor="t"/>
          <a:lstStyle/>
          <a:p>
            <a:pPr>
              <a:buNone/>
            </a:pPr>
            <a:r>
              <a:rPr lang="vi-VN" altLang="x-none" sz="2000" b="1" i="1" dirty="0"/>
              <a:t>V</a:t>
            </a:r>
            <a:r>
              <a:rPr sz="2000" b="1" i="1" dirty="0"/>
              <a:t>ề k</a:t>
            </a:r>
            <a:r>
              <a:rPr lang="vi-VN" altLang="x-none" sz="2000" b="1" i="1" dirty="0"/>
              <a:t>ĩ năng</a:t>
            </a:r>
            <a:endParaRPr lang="vi-VN" altLang="x-none" sz="2000" dirty="0"/>
          </a:p>
          <a:p>
            <a:r>
              <a:rPr lang="vi-VN" altLang="x-none" sz="2000" dirty="0"/>
              <a:t>Phân biệt một số hành vi đúng − sai khi tham gia giao thông.</a:t>
            </a:r>
          </a:p>
          <a:p>
            <a:r>
              <a:rPr lang="vi-VN" altLang="x-none" sz="2000" dirty="0"/>
              <a:t>Thực hiện được một số quy định khi tham gia giao thông đường bộ, đường thuỷ, đường sắt, đường hàng không.</a:t>
            </a:r>
          </a:p>
          <a:p>
            <a:r>
              <a:rPr lang="vi-VN" altLang="x-none" sz="2000" dirty="0"/>
              <a:t>Thực hiện được những hành vi văn minh khi tham gia giao thông.</a:t>
            </a:r>
          </a:p>
          <a:p>
            <a:r>
              <a:rPr lang="vi-VN" altLang="x-none" sz="2000" dirty="0"/>
              <a:t>Thực hiện những kỹ năng giữ an toàn khi tham gia giao thông.</a:t>
            </a:r>
            <a:endParaRPr sz="2000" dirty="0"/>
          </a:p>
          <a:p>
            <a:pPr>
              <a:buNone/>
            </a:pPr>
            <a:r>
              <a:rPr sz="2000" b="1" i="1" dirty="0"/>
              <a:t>Về t</a:t>
            </a:r>
            <a:r>
              <a:rPr lang="vi-VN" altLang="x-none" sz="2000" b="1" i="1" dirty="0"/>
              <a:t>hái độ</a:t>
            </a:r>
            <a:endParaRPr lang="vi-VN" altLang="x-none" sz="2000" dirty="0"/>
          </a:p>
          <a:p>
            <a:r>
              <a:rPr lang="vi-VN" altLang="x-none" sz="2000" dirty="0"/>
              <a:t>Bước đầu có </a:t>
            </a:r>
            <a:r>
              <a:rPr lang="en-US" altLang="x-none" sz="2000" dirty="0"/>
              <a:t>ý</a:t>
            </a:r>
            <a:r>
              <a:rPr lang="vi-VN" altLang="x-none" sz="2000" dirty="0" smtClean="0"/>
              <a:t> </a:t>
            </a:r>
            <a:r>
              <a:rPr lang="vi-VN" altLang="x-none" sz="2000" dirty="0"/>
              <a:t>thức thực hiện một số quy định đảm bảo an toàn khi tham gia giao thông.</a:t>
            </a:r>
          </a:p>
          <a:p>
            <a:r>
              <a:rPr lang="vi-VN" altLang="x-none" sz="2000" dirty="0"/>
              <a:t>Hào hứng tham gia các hoạt động về giáo dục an toàn giao thông ở trường, ở nhà.</a:t>
            </a:r>
          </a:p>
          <a:p>
            <a:r>
              <a:rPr lang="vi-VN" altLang="x-none" sz="2000" dirty="0"/>
              <a:t>Đồng tình với những hành vi đúng và không đồng tình với những hành vi sai </a:t>
            </a:r>
            <a:r>
              <a:rPr sz="2000" dirty="0"/>
              <a:t>về an toàn giao thông.</a:t>
            </a:r>
            <a:endParaRPr sz="2000" dirty="0">
              <a:solidFill>
                <a:schemeClr val="bg2"/>
              </a:solidFill>
              <a:latin typeface="Arial" panose="020B0604020202020204" pitchFamily="34" charset="0"/>
              <a:cs typeface="Arial" panose="020B0604020202020204" pitchFamily="34" charset="0"/>
            </a:endParaRPr>
          </a:p>
          <a:p>
            <a:pPr>
              <a:buNone/>
            </a:pPr>
            <a:endParaRPr lang="vi-VN" altLang="x-none"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0" y="5868770"/>
            <a:ext cx="1587910" cy="97202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2075</Words>
  <Application>Microsoft Office PowerPoint</Application>
  <PresentationFormat>On-screen Show (4:3)</PresentationFormat>
  <Paragraphs>122</Paragraphs>
  <Slides>19</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Times New Roman</vt:lpstr>
      <vt:lpstr>Wingdings</vt:lpstr>
      <vt:lpstr>Quadrant</vt:lpstr>
      <vt:lpstr>PowerPoint Presentation</vt:lpstr>
      <vt:lpstr>Mục tiêu</vt:lpstr>
      <vt:lpstr>Nội dung chính</vt:lpstr>
      <vt:lpstr>         Tầm quan trọng của GDATGT cho trẻ MN</vt:lpstr>
      <vt:lpstr>Tầm quan trọng của GDATGT cho trẻ MN</vt:lpstr>
      <vt:lpstr>Nhiệm vụ giáo dục ATGT cho trẻ trong trường mầm non</vt:lpstr>
      <vt:lpstr>Mục tiêu giáo dục ATGT cho trẻ MG</vt:lpstr>
      <vt:lpstr>Mục tiêu giáo dục ATGT cho trẻ MG</vt:lpstr>
      <vt:lpstr>Mục tiêu giáo dục ATGT cho trẻ MG</vt:lpstr>
      <vt:lpstr>Nguyên tắc thực hiện tích hợp GDATGT cho trẻ MN</vt:lpstr>
      <vt:lpstr>Nguyên tắc thực hiện tích hợp GDATGT cho trẻ MN</vt:lpstr>
      <vt:lpstr>Nguyên tắc thực hiện tích hợp GDATGT cho trẻ MN</vt:lpstr>
      <vt:lpstr>PowerPoint Presentation</vt:lpstr>
      <vt:lpstr>Nội dung  giáo dục ATGT chung cho trẻ MG </vt:lpstr>
      <vt:lpstr>Nội dung giáo dục ATGT cho trẻ MG 3- 4 tuổi </vt:lpstr>
      <vt:lpstr>Nội dung giáo dục ATGT cho trẻ MG 4 – 5 tuổi </vt:lpstr>
      <vt:lpstr>Nội dung giáo dục ATGT cho trẻ MG 5 – 6 tuổi </vt:lpstr>
      <vt:lpstr> Hướng dẫn lồng ghép, tích hợp nội dung giáo dục ATGT trong thực hiện chương trình GDMN  (Tài liệu tham khảo) Ảnh TL giáo viên.jpg</vt:lpstr>
      <vt:lpstr> Hướng dẫn lồng ghép, tích hợp nội dung giáo dục ATGT trong thực hiện chương trình GDMN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HƯỚNG DẪN TÍCH HỢP NỘI DUNG GIÁO DỤC AN TOÀN  GIAO THÔNG CHO TRẺ TRONG TRƯỜNG MẦM NON</dc:title>
  <dc:creator/>
  <cp:lastModifiedBy>Vu Thi Linh Chi</cp:lastModifiedBy>
  <cp:revision>27</cp:revision>
  <dcterms:created xsi:type="dcterms:W3CDTF">2009-05-08T15:23:06Z</dcterms:created>
  <dcterms:modified xsi:type="dcterms:W3CDTF">2021-08-10T11:24:34Z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1033-11.2.0.8684</vt:lpwstr>
  </property>
</Properties>
</file>